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4" r:id="rId3"/>
    <p:sldId id="282" r:id="rId4"/>
    <p:sldId id="257" r:id="rId5"/>
    <p:sldId id="258" r:id="rId6"/>
    <p:sldId id="272" r:id="rId7"/>
    <p:sldId id="260" r:id="rId8"/>
    <p:sldId id="259" r:id="rId9"/>
    <p:sldId id="273" r:id="rId10"/>
    <p:sldId id="261" r:id="rId11"/>
    <p:sldId id="275" r:id="rId12"/>
    <p:sldId id="262" r:id="rId13"/>
    <p:sldId id="276" r:id="rId14"/>
    <p:sldId id="264" r:id="rId15"/>
    <p:sldId id="277" r:id="rId16"/>
    <p:sldId id="278" r:id="rId17"/>
    <p:sldId id="279" r:id="rId18"/>
    <p:sldId id="283" r:id="rId19"/>
    <p:sldId id="265" r:id="rId20"/>
    <p:sldId id="285" r:id="rId21"/>
    <p:sldId id="266" r:id="rId22"/>
    <p:sldId id="286" r:id="rId23"/>
    <p:sldId id="267" r:id="rId24"/>
    <p:sldId id="388" r:id="rId25"/>
    <p:sldId id="387" r:id="rId26"/>
    <p:sldId id="288" r:id="rId27"/>
    <p:sldId id="386" r:id="rId28"/>
    <p:sldId id="268" r:id="rId29"/>
    <p:sldId id="287" r:id="rId30"/>
    <p:sldId id="269" r:id="rId31"/>
    <p:sldId id="270" r:id="rId32"/>
    <p:sldId id="281" r:id="rId33"/>
    <p:sldId id="280" r:id="rId34"/>
    <p:sldId id="289" r:id="rId35"/>
    <p:sldId id="290" r:id="rId36"/>
    <p:sldId id="365" r:id="rId37"/>
    <p:sldId id="375" r:id="rId38"/>
    <p:sldId id="292" r:id="rId39"/>
    <p:sldId id="293" r:id="rId40"/>
    <p:sldId id="389" r:id="rId41"/>
    <p:sldId id="295" r:id="rId42"/>
    <p:sldId id="296" r:id="rId43"/>
    <p:sldId id="390" r:id="rId44"/>
    <p:sldId id="297" r:id="rId45"/>
    <p:sldId id="391" r:id="rId46"/>
    <p:sldId id="298" r:id="rId47"/>
    <p:sldId id="299" r:id="rId48"/>
    <p:sldId id="393" r:id="rId49"/>
    <p:sldId id="394" r:id="rId50"/>
    <p:sldId id="395" r:id="rId51"/>
    <p:sldId id="392" r:id="rId52"/>
    <p:sldId id="396" r:id="rId53"/>
    <p:sldId id="397" r:id="rId54"/>
    <p:sldId id="300" r:id="rId55"/>
    <p:sldId id="301" r:id="rId56"/>
    <p:sldId id="302" r:id="rId57"/>
    <p:sldId id="303" r:id="rId58"/>
    <p:sldId id="304" r:id="rId59"/>
    <p:sldId id="379" r:id="rId60"/>
    <p:sldId id="381" r:id="rId61"/>
    <p:sldId id="382" r:id="rId62"/>
    <p:sldId id="305" r:id="rId63"/>
    <p:sldId id="380" r:id="rId64"/>
    <p:sldId id="306" r:id="rId65"/>
    <p:sldId id="378" r:id="rId66"/>
    <p:sldId id="307" r:id="rId67"/>
    <p:sldId id="376" r:id="rId68"/>
    <p:sldId id="308" r:id="rId69"/>
    <p:sldId id="377" r:id="rId70"/>
    <p:sldId id="383" r:id="rId71"/>
    <p:sldId id="309" r:id="rId72"/>
    <p:sldId id="384" r:id="rId73"/>
    <p:sldId id="364" r:id="rId74"/>
    <p:sldId id="366" r:id="rId75"/>
    <p:sldId id="311" r:id="rId76"/>
    <p:sldId id="370" r:id="rId77"/>
    <p:sldId id="367" r:id="rId78"/>
    <p:sldId id="373" r:id="rId79"/>
    <p:sldId id="312" r:id="rId80"/>
    <p:sldId id="368" r:id="rId81"/>
    <p:sldId id="374" r:id="rId82"/>
    <p:sldId id="369" r:id="rId83"/>
    <p:sldId id="313" r:id="rId84"/>
    <p:sldId id="372" r:id="rId85"/>
    <p:sldId id="371" r:id="rId86"/>
    <p:sldId id="314" r:id="rId87"/>
    <p:sldId id="315" r:id="rId88"/>
    <p:sldId id="316" r:id="rId89"/>
    <p:sldId id="385" r:id="rId90"/>
    <p:sldId id="317" r:id="rId91"/>
    <p:sldId id="310" r:id="rId92"/>
    <p:sldId id="402" r:id="rId93"/>
    <p:sldId id="399" r:id="rId94"/>
    <p:sldId id="403" r:id="rId95"/>
    <p:sldId id="319" r:id="rId96"/>
    <p:sldId id="404" r:id="rId97"/>
    <p:sldId id="407" r:id="rId98"/>
    <p:sldId id="406" r:id="rId99"/>
    <p:sldId id="400" r:id="rId100"/>
    <p:sldId id="401" r:id="rId101"/>
    <p:sldId id="405" r:id="rId102"/>
    <p:sldId id="320" r:id="rId103"/>
    <p:sldId id="321" r:id="rId104"/>
    <p:sldId id="410" r:id="rId105"/>
    <p:sldId id="408" r:id="rId106"/>
    <p:sldId id="322" r:id="rId107"/>
    <p:sldId id="414" r:id="rId108"/>
    <p:sldId id="413" r:id="rId109"/>
    <p:sldId id="415" r:id="rId110"/>
    <p:sldId id="409" r:id="rId111"/>
    <p:sldId id="323" r:id="rId112"/>
    <p:sldId id="324" r:id="rId113"/>
    <p:sldId id="416" r:id="rId114"/>
    <p:sldId id="411" r:id="rId115"/>
    <p:sldId id="325" r:id="rId116"/>
    <p:sldId id="417" r:id="rId117"/>
    <p:sldId id="418" r:id="rId118"/>
    <p:sldId id="326" r:id="rId119"/>
    <p:sldId id="327" r:id="rId120"/>
    <p:sldId id="328" r:id="rId121"/>
    <p:sldId id="419" r:id="rId122"/>
    <p:sldId id="420" r:id="rId123"/>
    <p:sldId id="412" r:id="rId124"/>
    <p:sldId id="329" r:id="rId125"/>
    <p:sldId id="330" r:id="rId126"/>
    <p:sldId id="421" r:id="rId127"/>
    <p:sldId id="332" r:id="rId128"/>
    <p:sldId id="423" r:id="rId129"/>
    <p:sldId id="422" r:id="rId130"/>
    <p:sldId id="333" r:id="rId131"/>
    <p:sldId id="425" r:id="rId132"/>
    <p:sldId id="433" r:id="rId133"/>
    <p:sldId id="434" r:id="rId134"/>
    <p:sldId id="398" r:id="rId135"/>
    <p:sldId id="335" r:id="rId136"/>
    <p:sldId id="338" r:id="rId137"/>
    <p:sldId id="432" r:id="rId138"/>
    <p:sldId id="431" r:id="rId139"/>
    <p:sldId id="424" r:id="rId140"/>
    <p:sldId id="426" r:id="rId141"/>
    <p:sldId id="336" r:id="rId142"/>
    <p:sldId id="430" r:id="rId143"/>
    <p:sldId id="427" r:id="rId144"/>
    <p:sldId id="337" r:id="rId145"/>
    <p:sldId id="339" r:id="rId146"/>
    <p:sldId id="428" r:id="rId147"/>
    <p:sldId id="340" r:id="rId148"/>
    <p:sldId id="458" r:id="rId149"/>
    <p:sldId id="435" r:id="rId150"/>
    <p:sldId id="447" r:id="rId151"/>
    <p:sldId id="341" r:id="rId152"/>
    <p:sldId id="436" r:id="rId153"/>
    <p:sldId id="448" r:id="rId154"/>
    <p:sldId id="342" r:id="rId155"/>
    <p:sldId id="449" r:id="rId156"/>
    <p:sldId id="437" r:id="rId157"/>
    <p:sldId id="450" r:id="rId158"/>
    <p:sldId id="343" r:id="rId159"/>
    <p:sldId id="451" r:id="rId160"/>
    <p:sldId id="453" r:id="rId161"/>
    <p:sldId id="452" r:id="rId162"/>
    <p:sldId id="344" r:id="rId163"/>
    <p:sldId id="345" r:id="rId164"/>
    <p:sldId id="455" r:id="rId165"/>
    <p:sldId id="456" r:id="rId166"/>
    <p:sldId id="454" r:id="rId167"/>
    <p:sldId id="439" r:id="rId168"/>
    <p:sldId id="346" r:id="rId169"/>
    <p:sldId id="457" r:id="rId170"/>
    <p:sldId id="347" r:id="rId171"/>
    <p:sldId id="348" r:id="rId172"/>
    <p:sldId id="349" r:id="rId173"/>
    <p:sldId id="460" r:id="rId174"/>
    <p:sldId id="461" r:id="rId175"/>
    <p:sldId id="463" r:id="rId176"/>
    <p:sldId id="464" r:id="rId177"/>
    <p:sldId id="465" r:id="rId178"/>
    <p:sldId id="466" r:id="rId179"/>
    <p:sldId id="467" r:id="rId180"/>
    <p:sldId id="468" r:id="rId181"/>
    <p:sldId id="469" r:id="rId182"/>
    <p:sldId id="470" r:id="rId183"/>
    <p:sldId id="471" r:id="rId184"/>
    <p:sldId id="472" r:id="rId185"/>
    <p:sldId id="473" r:id="rId186"/>
    <p:sldId id="476" r:id="rId187"/>
    <p:sldId id="475" r:id="rId188"/>
    <p:sldId id="478" r:id="rId189"/>
    <p:sldId id="477" r:id="rId190"/>
    <p:sldId id="474" r:id="rId191"/>
    <p:sldId id="334" r:id="rId192"/>
    <p:sldId id="350" r:id="rId193"/>
    <p:sldId id="351" r:id="rId194"/>
    <p:sldId id="352" r:id="rId195"/>
    <p:sldId id="353" r:id="rId196"/>
    <p:sldId id="354" r:id="rId197"/>
    <p:sldId id="355" r:id="rId198"/>
    <p:sldId id="356" r:id="rId199"/>
    <p:sldId id="357" r:id="rId200"/>
    <p:sldId id="358" r:id="rId201"/>
    <p:sldId id="359" r:id="rId202"/>
    <p:sldId id="360" r:id="rId203"/>
    <p:sldId id="361" r:id="rId204"/>
    <p:sldId id="362" r:id="rId205"/>
    <p:sldId id="363" r:id="rId206"/>
    <p:sldId id="441" r:id="rId207"/>
    <p:sldId id="442" r:id="rId208"/>
    <p:sldId id="443" r:id="rId209"/>
    <p:sldId id="440" r:id="rId210"/>
    <p:sldId id="445" r:id="rId211"/>
    <p:sldId id="444" r:id="rId212"/>
    <p:sldId id="446" r:id="rId213"/>
    <p:sldId id="271" r:id="rId214"/>
  </p:sldIdLst>
  <p:sldSz cx="9144000" cy="6858000" type="screen4x3"/>
  <p:notesSz cx="6858000" cy="9144000"/>
  <p:photoAlbum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6" Type="http://schemas.openxmlformats.org/officeDocument/2006/relationships/viewProps" Target="viewProps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presProps" Target="pres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r="-10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68BA6-76EC-4918-AB64-59076F408379}" type="datetimeFigureOut">
              <a:rPr lang="ar-EG" smtClean="0"/>
              <a:pPr/>
              <a:t>16/06/1434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67DAF-5DF7-41C8-8B70-1A026360B0C6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gif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jpe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gif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5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4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4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gif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2.gif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Lower limb :D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</a:t>
            </a:r>
            <a:endParaRPr lang="ar-EG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ntrermedi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EG" dirty="0" smtClean="0">
                <a:latin typeface="Lucida Calligraphy" pitchFamily="66" charset="0"/>
              </a:rPr>
              <a:t>     </a:t>
            </a:r>
            <a:r>
              <a:rPr lang="en-US" b="1" dirty="0" smtClean="0">
                <a:latin typeface="Lucida Calligraphy" pitchFamily="66" charset="0"/>
              </a:rPr>
              <a:t>shiny)</a:t>
            </a:r>
            <a:r>
              <a:rPr lang="ar-EG" b="1" dirty="0" smtClean="0">
                <a:latin typeface="Lucida Calligraphy" pitchFamily="66" charset="0"/>
              </a:rPr>
              <a:t>)</a:t>
            </a:r>
            <a:r>
              <a:rPr lang="en-US" b="1" dirty="0" smtClean="0">
                <a:latin typeface="Lucida Calligraphy" pitchFamily="66" charset="0"/>
              </a:rPr>
              <a:t>Vastus intermedius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86248" y="1357298"/>
            <a:ext cx="571504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  <a:r>
              <a:rPr lang="en-US" u="sng" dirty="0" smtClean="0">
                <a:latin typeface="Lucida Calligraphy" pitchFamily="66" charset="0"/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/>
              <a:t>musculo-cutaneous nerve. 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 - Plantar flexion of the foot.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 - </a:t>
            </a:r>
            <a:r>
              <a:rPr lang="en-US" dirty="0" err="1" smtClean="0"/>
              <a:t>Eversion</a:t>
            </a:r>
            <a:r>
              <a:rPr lang="en-US" dirty="0" smtClean="0"/>
              <a:t> of the foot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 - Maintenance of the transverse arch of the foot.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oneus_longus2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61"/>
            <a:ext cx="3357554" cy="6821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peroneus tendon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300" y="428604"/>
            <a:ext cx="5859700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1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42873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Peroneus 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143372" y="221455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1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428660" y="535782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Peroneus longus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142873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Peroneus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brevis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(deep)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929058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3643306" y="428625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Islam\Desktop\SALWA\ANATOMY ATLAS PICTURES\FOOT&amp; LOW.LIMB 692-795\749.bmp"/>
          <p:cNvPicPr>
            <a:picLocks noChangeAspect="1" noChangeArrowheads="1"/>
          </p:cNvPicPr>
          <p:nvPr/>
        </p:nvPicPr>
        <p:blipFill>
          <a:blip r:embed="rId2"/>
          <a:srcRect l="13432" t="24242" r="16417" b="3030"/>
          <a:stretch>
            <a:fillRect/>
          </a:stretch>
        </p:blipFill>
        <p:spPr>
          <a:xfrm>
            <a:off x="1357290" y="0"/>
            <a:ext cx="6929486" cy="6868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Tibialis anterior 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71546"/>
            <a:ext cx="8229600" cy="5786454"/>
          </a:xfrm>
        </p:spPr>
        <p:txBody>
          <a:bodyPr>
            <a:normAutofit fontScale="85000" lnSpcReduction="20000"/>
          </a:bodyPr>
          <a:lstStyle/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  </a:t>
            </a:r>
            <a:r>
              <a:rPr lang="en-US" dirty="0" smtClean="0"/>
              <a:t>From the upper half of the lateral surface </a:t>
            </a:r>
          </a:p>
          <a:p>
            <a:pPr algn="l" rtl="0">
              <a:buNone/>
              <a:defRPr/>
            </a:pPr>
            <a:r>
              <a:rPr lang="en-US" dirty="0" smtClean="0"/>
              <a:t>of the tibia.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</a:t>
            </a:r>
            <a:r>
              <a:rPr lang="en-US" u="sng" dirty="0" smtClean="0">
                <a:latin typeface="Lucida Calligraphy" pitchFamily="66" charset="0"/>
              </a:rPr>
              <a:t>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/>
              <a:t>    Into the medial cuneiform bone and the </a:t>
            </a:r>
          </a:p>
          <a:p>
            <a:pPr algn="l" rtl="0">
              <a:buNone/>
              <a:defRPr/>
            </a:pPr>
            <a:r>
              <a:rPr lang="en-US" dirty="0" smtClean="0"/>
              <a:t>adjoining part of the base of the first </a:t>
            </a:r>
          </a:p>
          <a:p>
            <a:pPr algn="l" rtl="0">
              <a:buNone/>
              <a:defRPr/>
            </a:pPr>
            <a:r>
              <a:rPr lang="en-US" dirty="0" smtClean="0"/>
              <a:t>Metatarsal bone.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  <a:r>
              <a:rPr lang="en-US" u="sng" dirty="0" smtClean="0">
                <a:latin typeface="Lucida Calligraphy" pitchFamily="66" charset="0"/>
              </a:rPr>
              <a:t>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Anterior tibial  and recurrent </a:t>
            </a:r>
            <a:r>
              <a:rPr lang="en-US" dirty="0" err="1" smtClean="0"/>
              <a:t>genicular</a:t>
            </a:r>
            <a:r>
              <a:rPr lang="en-US" dirty="0" smtClean="0"/>
              <a:t> nerve.</a:t>
            </a:r>
            <a:r>
              <a:rPr lang="en-US" i="1" u="sng" dirty="0" smtClean="0"/>
              <a:t> 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 </a:t>
            </a:r>
            <a:r>
              <a:rPr lang="en-US" u="sng" dirty="0" smtClean="0">
                <a:latin typeface="Lucida Calligraphy" pitchFamily="66" charset="0"/>
              </a:rPr>
              <a:t>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 Dorsiflexion of the foot and Inversion of the foot</a:t>
            </a:r>
          </a:p>
          <a:p>
            <a:endParaRPr lang="ar-EG" dirty="0"/>
          </a:p>
        </p:txBody>
      </p:sp>
      <p:pic>
        <p:nvPicPr>
          <p:cNvPr id="4" name="Picture 3" descr="tibialis_anterior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46" y="1285860"/>
            <a:ext cx="2357454" cy="4950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bial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150017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Tibialis anterior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857620" y="2428868"/>
            <a:ext cx="500066" cy="478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bialis-anteri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0"/>
            <a:ext cx="678661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172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"/>
            <a:ext cx="8572528" cy="6858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3" name="Picture 2" descr="Image89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Vastus intermedius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Anterior and lateral surfaces of the shaft of femur.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Extensor hallucis longus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786842" cy="5286388"/>
          </a:xfrm>
        </p:spPr>
        <p:txBody>
          <a:bodyPr>
            <a:normAutofit fontScale="77500" lnSpcReduction="20000"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/>
              <a:t>    from the middle two fourths of the anterior surface of the fibula and </a:t>
            </a:r>
            <a:r>
              <a:rPr lang="en-US" dirty="0" err="1" smtClean="0"/>
              <a:t>interosseous</a:t>
            </a:r>
            <a:r>
              <a:rPr lang="en-US" dirty="0" smtClean="0"/>
              <a:t> </a:t>
            </a:r>
            <a:r>
              <a:rPr lang="en-US" dirty="0" err="1" smtClean="0"/>
              <a:t>membrane.Its</a:t>
            </a:r>
            <a:r>
              <a:rPr lang="en-US" dirty="0" smtClean="0"/>
              <a:t> tendon  crosses in front of the anterior tibial nerve and vessels.</a:t>
            </a:r>
            <a:r>
              <a:rPr lang="en-US" i="1" u="sng" dirty="0" smtClean="0"/>
              <a:t> </a:t>
            </a:r>
            <a:endParaRPr lang="en-US" dirty="0" smtClean="0"/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Insertion</a:t>
            </a:r>
            <a:r>
              <a:rPr lang="en-US" u="sng" dirty="0" smtClean="0">
                <a:latin typeface="Lucida Calligraphy" pitchFamily="66" charset="0"/>
              </a:rPr>
              <a:t>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/>
              <a:t>     into the dorsum of the base of the distal phalanx of the big toe.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</a:t>
            </a:r>
            <a:r>
              <a:rPr lang="en-US" u="sng" dirty="0" smtClean="0">
                <a:latin typeface="Lucida Calligraphy" pitchFamily="66" charset="0"/>
              </a:rPr>
              <a:t>: </a:t>
            </a:r>
          </a:p>
          <a:p>
            <a:pPr algn="l" rtl="0">
              <a:buNone/>
              <a:defRPr/>
            </a:pPr>
            <a:r>
              <a:rPr lang="en-US" dirty="0" smtClean="0">
                <a:latin typeface="Lucida Calligraphy" pitchFamily="66" charset="0"/>
              </a:rPr>
              <a:t>   </a:t>
            </a:r>
            <a:r>
              <a:rPr lang="en-US" dirty="0" smtClean="0"/>
              <a:t>Anterior tibial nerve. 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</a:t>
            </a:r>
            <a:r>
              <a:rPr lang="en-US" u="sng" dirty="0" smtClean="0">
                <a:latin typeface="Lucida Calligraphy" pitchFamily="66" charset="0"/>
              </a:rPr>
              <a:t>:</a:t>
            </a:r>
            <a:r>
              <a:rPr lang="en-US" dirty="0" smtClean="0"/>
              <a:t>       </a:t>
            </a:r>
          </a:p>
          <a:p>
            <a:pPr algn="l" rtl="0">
              <a:buNone/>
              <a:defRPr/>
            </a:pPr>
            <a:r>
              <a:rPr lang="en-US" dirty="0" smtClean="0"/>
              <a:t>     Extension of the interphalangeal and </a:t>
            </a:r>
            <a:r>
              <a:rPr lang="en-US" dirty="0" err="1" smtClean="0"/>
              <a:t>metatarsophalangeal</a:t>
            </a:r>
            <a:r>
              <a:rPr lang="en-US" dirty="0" smtClean="0"/>
              <a:t>  joints of the big toe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3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Extensor hallucis 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714876" y="135729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l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914400" y="100010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Extensor hallucis longus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714876" y="178592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las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"/>
            <a:ext cx="18573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Extensor_hallucis_long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0"/>
            <a:ext cx="17830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extensor_hallucis_longus1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-1"/>
            <a:ext cx="2428860" cy="691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Extensor digitorum longus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142984"/>
            <a:ext cx="8429684" cy="5357850"/>
          </a:xfrm>
        </p:spPr>
        <p:txBody>
          <a:bodyPr>
            <a:normAutofit fontScale="85000" lnSpcReduction="20000"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    </a:t>
            </a:r>
            <a:r>
              <a:rPr lang="en-US" dirty="0" smtClean="0"/>
              <a:t>from the upper three-fourths of the anterior surface of the fibula. </a:t>
            </a: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buNone/>
              <a:defRPr/>
            </a:pPr>
            <a:r>
              <a:rPr lang="en-US" dirty="0" smtClean="0"/>
              <a:t>    by four tendons, one for each of the lateral four toes through the extensor expansions.</a:t>
            </a:r>
            <a:r>
              <a:rPr lang="en-US" i="1" u="sng" dirty="0" smtClean="0"/>
              <a:t> </a:t>
            </a:r>
            <a:endParaRPr lang="en-US" dirty="0" smtClean="0"/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  <a:r>
              <a:rPr lang="en-US" u="sng" dirty="0" smtClean="0">
                <a:latin typeface="Lucida Calligraphy" pitchFamily="66" charset="0"/>
              </a:rPr>
              <a:t> </a:t>
            </a:r>
            <a:r>
              <a:rPr lang="en-US" dirty="0" smtClean="0"/>
              <a:t>anterior  tibial nerve </a:t>
            </a:r>
          </a:p>
          <a:p>
            <a:pPr algn="l" rtl="0">
              <a:defRPr/>
            </a:pPr>
            <a:endParaRPr lang="en-US" dirty="0" smtClean="0"/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  <a:r>
              <a:rPr lang="en-US" dirty="0" smtClean="0"/>
              <a:t> </a:t>
            </a:r>
          </a:p>
          <a:p>
            <a:pPr algn="l" rtl="0">
              <a:defRPr/>
            </a:pPr>
            <a:r>
              <a:rPr lang="en-US" dirty="0" smtClean="0"/>
              <a:t>Extension of the interphalangeal and metatarsophalnageal joints of the lateral four toes and Dorsiflexion of the foot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4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Extensor digitorum 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57686" y="221455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tlas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-11954"/>
            <a:ext cx="1285884" cy="6869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Extensor_digitorum_long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0"/>
            <a:ext cx="17830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Image89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50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28660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Anterior tibial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nerve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571868" y="200024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5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Anterior tibial vessels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143372" y="185736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dial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Vastus medialis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714876" y="1428736"/>
            <a:ext cx="500066" cy="1357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5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357222" y="71435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Anterior tibial vessels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57686" y="171448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30518299_3d178e265e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55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8"/>
            <a:ext cx="2285984" cy="685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ndeel06_0723_72lab_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6761"/>
            <a:ext cx="6286544" cy="6841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Peroneus tertius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buNone/>
              <a:defRPr/>
            </a:pPr>
            <a:r>
              <a:rPr lang="en-US" b="1" dirty="0" smtClean="0">
                <a:latin typeface="Lucida Calligraphy" pitchFamily="66" charset="0"/>
              </a:rPr>
              <a:t>   </a:t>
            </a:r>
            <a:r>
              <a:rPr lang="en-US" dirty="0" smtClean="0"/>
              <a:t>from the lower fourth of the anterior surface of the fibula as a continuation of the flexor digitorum longus.</a:t>
            </a:r>
          </a:p>
          <a:p>
            <a:pPr algn="l" rtl="0">
              <a:defRPr/>
            </a:pPr>
            <a:endParaRPr lang="en-US" b="1" dirty="0" smtClean="0">
              <a:solidFill>
                <a:srgbClr val="002060"/>
              </a:solidFill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Insertion</a:t>
            </a:r>
            <a:r>
              <a:rPr lang="en-US" u="sng" dirty="0" smtClean="0">
                <a:latin typeface="Lucida Calligraphy" pitchFamily="66" charset="0"/>
              </a:rPr>
              <a:t>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into the dorsum of the base of the fifth metatarsal bone.</a:t>
            </a:r>
            <a:r>
              <a:rPr lang="en-US" i="1" u="sng" dirty="0" smtClean="0"/>
              <a:t> </a:t>
            </a:r>
            <a:endParaRPr lang="en-US" dirty="0" smtClean="0"/>
          </a:p>
          <a:p>
            <a:pPr algn="l" rtl="0">
              <a:defRPr/>
            </a:pPr>
            <a:endParaRPr lang="en-US" b="1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</a:t>
            </a:r>
            <a:r>
              <a:rPr lang="en-US" b="1" dirty="0" smtClean="0">
                <a:latin typeface="Lucida Calligraphy" pitchFamily="66" charset="0"/>
              </a:rPr>
              <a:t>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anterior tibial nerve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dirty="0" smtClean="0"/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  <a:r>
              <a:rPr lang="en-US" u="sng" dirty="0" smtClean="0">
                <a:latin typeface="Lucida Calligraphy" pitchFamily="66" charset="0"/>
              </a:rPr>
              <a:t> </a:t>
            </a:r>
            <a:r>
              <a:rPr lang="en-US" dirty="0" smtClean="0"/>
              <a:t>Dorsiflexion of the foot and  </a:t>
            </a:r>
            <a:r>
              <a:rPr lang="en-US" dirty="0" err="1" smtClean="0"/>
              <a:t>Eversion</a:t>
            </a:r>
            <a:r>
              <a:rPr lang="en-US" dirty="0" smtClean="0"/>
              <a:t> of the foot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5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785850" y="150017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Peroneus tertius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643174" y="271462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neus te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785850" y="150017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Peroneus tertius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928926" y="235743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-21484"/>
            <a:ext cx="3703211" cy="6879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90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282" y="71435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musculocutaneous nerve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14810" y="192880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the-sacral-plexus-anterior-and-posterior-divisio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45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rvepic24fin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66" y="0"/>
            <a:ext cx="4113468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Vastus medialis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 </a:t>
            </a:r>
          </a:p>
          <a:p>
            <a:pPr algn="l">
              <a:buNone/>
            </a:pPr>
            <a:r>
              <a:rPr lang="en-US" dirty="0" smtClean="0"/>
              <a:t>1- lower part of intertrochanteric line. </a:t>
            </a:r>
          </a:p>
          <a:p>
            <a:pPr algn="l">
              <a:buNone/>
            </a:pPr>
            <a:r>
              <a:rPr lang="en-US" dirty="0" smtClean="0"/>
              <a:t>2- spiral line.</a:t>
            </a:r>
          </a:p>
          <a:p>
            <a:pPr algn="l">
              <a:buNone/>
            </a:pPr>
            <a:r>
              <a:rPr lang="en-US" dirty="0" smtClean="0"/>
              <a:t>3- linea aspera</a:t>
            </a:r>
          </a:p>
          <a:p>
            <a:pPr algn="l">
              <a:buNone/>
            </a:pPr>
            <a:r>
              <a:rPr lang="en-US" dirty="0" smtClean="0"/>
              <a:t>4- medial superacondylar ridge.</a:t>
            </a:r>
          </a:p>
          <a:p>
            <a:pPr algn="l">
              <a:buNone/>
            </a:pPr>
            <a:r>
              <a:rPr lang="en-US" dirty="0" smtClean="0"/>
              <a:t>5- medial fascial septum. 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1428736"/>
            <a:ext cx="8229600" cy="1143000"/>
          </a:xfrm>
        </p:spPr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14</a:t>
            </a:r>
            <a:r>
              <a:rPr lang="en-US" u="sng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th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section 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Islam\Desktop\calf-anatomy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43042" y="0"/>
            <a:ext cx="5715040" cy="6830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f anatom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1" y="428604"/>
            <a:ext cx="9091639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_posterior_compartment_muscles_(edit)13120617113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Gastrocnemius</a:t>
            </a:r>
            <a:r>
              <a:rPr lang="en-US" dirty="0" smtClean="0">
                <a:latin typeface="Lucida Calligraphy" pitchFamily="66" charset="0"/>
              </a:rPr>
              <a:t> 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285860"/>
            <a:ext cx="8472518" cy="5043510"/>
          </a:xfrm>
        </p:spPr>
        <p:txBody>
          <a:bodyPr>
            <a:normAutofit fontScale="85000" lnSpcReduction="2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sz="2800" b="1" u="sng" dirty="0" smtClean="0">
                <a:latin typeface="Lucida Calligraphy" pitchFamily="66" charset="0"/>
              </a:rPr>
              <a:t>Origin:</a:t>
            </a:r>
            <a:r>
              <a:rPr lang="en-US" sz="2800" b="1" dirty="0" smtClean="0">
                <a:solidFill>
                  <a:srgbClr val="C00000"/>
                </a:solidFill>
              </a:rPr>
              <a:t>  </a:t>
            </a:r>
            <a:r>
              <a:rPr lang="en-US" sz="2800" b="1" dirty="0" smtClean="0"/>
              <a:t>by two heads from the femur </a:t>
            </a:r>
            <a:endParaRPr lang="en-US" sz="2800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b="1" u="sng" dirty="0" smtClean="0"/>
              <a:t>A) Medial head: </a:t>
            </a:r>
            <a:endParaRPr lang="en-US" sz="2800" u="sng" dirty="0" smtClean="0"/>
          </a:p>
          <a:p>
            <a:pPr lvl="1" algn="l" rtl="0">
              <a:buFont typeface="Wingdings" pitchFamily="2" charset="2"/>
              <a:buNone/>
              <a:defRPr/>
            </a:pPr>
            <a:r>
              <a:rPr lang="en-US" dirty="0" smtClean="0"/>
              <a:t>from the </a:t>
            </a:r>
            <a:r>
              <a:rPr lang="en-US" dirty="0" err="1" smtClean="0"/>
              <a:t>popliteal</a:t>
            </a:r>
            <a:r>
              <a:rPr lang="en-US" dirty="0" smtClean="0"/>
              <a:t> surface of the femur just above the medial </a:t>
            </a:r>
            <a:r>
              <a:rPr lang="en-US" dirty="0" err="1" smtClean="0"/>
              <a:t>condyle</a:t>
            </a:r>
            <a:r>
              <a:rPr lang="en-US" dirty="0" smtClean="0"/>
              <a:t>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b="1" u="sng" dirty="0" smtClean="0"/>
              <a:t>B) Lateral head: </a:t>
            </a:r>
            <a:endParaRPr lang="en-US" sz="2800" u="sng" dirty="0" smtClean="0"/>
          </a:p>
          <a:p>
            <a:pPr lvl="1" algn="l" rtl="0">
              <a:buFont typeface="Wingdings" pitchFamily="2" charset="2"/>
              <a:buNone/>
              <a:defRPr/>
            </a:pPr>
            <a:r>
              <a:rPr lang="en-US" dirty="0" smtClean="0"/>
              <a:t>from the lateral surface of the lateral </a:t>
            </a:r>
            <a:r>
              <a:rPr lang="en-US" dirty="0" err="1" smtClean="0"/>
              <a:t>condyle</a:t>
            </a:r>
            <a:r>
              <a:rPr lang="en-US" dirty="0" smtClean="0"/>
              <a:t> just above the lateral </a:t>
            </a:r>
            <a:r>
              <a:rPr lang="en-US" dirty="0" err="1" smtClean="0"/>
              <a:t>epicondyle</a:t>
            </a:r>
            <a:r>
              <a:rPr lang="en-US" dirty="0" smtClean="0"/>
              <a:t>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sz="2800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b="1" u="sng" dirty="0" smtClean="0">
                <a:latin typeface="Lucida Calligraphy" pitchFamily="66" charset="0"/>
              </a:rPr>
              <a:t>Insertion :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b="1" dirty="0" smtClean="0"/>
              <a:t>   Through the </a:t>
            </a:r>
            <a:r>
              <a:rPr lang="en-US" sz="2800" b="1" dirty="0" err="1" smtClean="0"/>
              <a:t>tendo-calcaneus</a:t>
            </a:r>
            <a:r>
              <a:rPr lang="en-US" sz="2800" b="1" dirty="0" smtClean="0"/>
              <a:t> into the back of the </a:t>
            </a:r>
            <a:r>
              <a:rPr lang="en-US" sz="2800" b="1" dirty="0" err="1" smtClean="0"/>
              <a:t>calcaneus</a:t>
            </a:r>
            <a:r>
              <a:rPr lang="en-US" sz="2800" b="1" dirty="0" smtClean="0"/>
              <a:t>. </a:t>
            </a:r>
            <a:endParaRPr lang="en-US" sz="2800" dirty="0" smtClean="0"/>
          </a:p>
          <a:p>
            <a:pPr algn="l" rtl="0">
              <a:buFont typeface="Wingdings" pitchFamily="2" charset="2"/>
              <a:buNone/>
              <a:defRPr/>
            </a:pPr>
            <a:endParaRPr lang="en-US" sz="2800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b="1" u="sng" dirty="0" smtClean="0">
                <a:latin typeface="Lucida Calligraphy" pitchFamily="66" charset="0"/>
              </a:rPr>
              <a:t>Action:</a:t>
            </a:r>
            <a:r>
              <a:rPr lang="en-US" sz="2800" b="1" dirty="0" smtClean="0"/>
              <a:t> </a:t>
            </a:r>
            <a:endParaRPr lang="en-US" sz="2800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dirty="0" smtClean="0"/>
              <a:t>    Plantar flexion of the foot.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sz="2800" dirty="0" smtClean="0"/>
              <a:t>    Flexion of knee joint.</a:t>
            </a:r>
          </a:p>
          <a:p>
            <a:pPr algn="l" rtl="0">
              <a:buFont typeface="Wingdings" pitchFamily="2" charset="2"/>
              <a:buNone/>
              <a:defRPr/>
            </a:pPr>
            <a:endParaRPr lang="ar-EG" sz="2800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5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785850" y="28572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Gastrocnemius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9532030">
            <a:off x="3491011" y="1096627"/>
            <a:ext cx="481099" cy="1265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6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Tendo calcaneus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-857288" y="5105400"/>
            <a:ext cx="64008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Lucida Calligraphy" pitchFamily="66" charset="0"/>
              </a:rPr>
              <a:t>gastrocnemius</a:t>
            </a:r>
            <a:endParaRPr lang="ar-EG" sz="4400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1500166" y="4286256"/>
            <a:ext cx="357190" cy="8355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Down Arrow 6"/>
          <p:cNvSpPr/>
          <p:nvPr/>
        </p:nvSpPr>
        <p:spPr>
          <a:xfrm rot="18962884">
            <a:off x="5351935" y="1570639"/>
            <a:ext cx="484632" cy="12079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astrocnemius-Musc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0"/>
            <a:ext cx="62687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d-cell-ill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0076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achilles_tend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5" y="0"/>
            <a:ext cx="4695825" cy="319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250px-Achilles-tend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990061"/>
            <a:ext cx="2286016" cy="3867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Islam\Desktop\SALWA\ANATOMY ATLAS PICTURES\FOOT&amp; LOW.LIMB 692-795\746.bmp"/>
          <p:cNvPicPr>
            <a:picLocks noChangeAspect="1" noChangeArrowheads="1"/>
          </p:cNvPicPr>
          <p:nvPr/>
        </p:nvPicPr>
        <p:blipFill>
          <a:blip r:embed="rId2"/>
          <a:srcRect l="10495" t="9384" r="13443"/>
          <a:stretch>
            <a:fillRect/>
          </a:stretch>
        </p:blipFill>
        <p:spPr>
          <a:xfrm>
            <a:off x="1285852" y="0"/>
            <a:ext cx="6786610" cy="688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6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Vastus lateralis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00496" y="192880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-642974" y="571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Rectus femoris</a:t>
            </a:r>
            <a:endParaRPr kumimoji="0" lang="ar-EG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214678" y="5357826"/>
            <a:ext cx="357190" cy="6926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Plantaris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329642" cy="5357850"/>
          </a:xfrm>
        </p:spPr>
        <p:txBody>
          <a:bodyPr>
            <a:normAutofit fontScale="77500" lnSpcReduction="2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None/>
              <a:defRPr/>
            </a:pPr>
            <a:r>
              <a:rPr lang="en-US" sz="3000" dirty="0" smtClean="0"/>
              <a:t>From the </a:t>
            </a:r>
            <a:r>
              <a:rPr lang="en-US" sz="3000" dirty="0" err="1" smtClean="0"/>
              <a:t>popliteal</a:t>
            </a:r>
            <a:r>
              <a:rPr lang="en-US" sz="3000" dirty="0" smtClean="0"/>
              <a:t> surface of the femur just above the lateral </a:t>
            </a:r>
            <a:r>
              <a:rPr lang="en-US" sz="3000" dirty="0" err="1" smtClean="0"/>
              <a:t>condyle</a:t>
            </a:r>
            <a:r>
              <a:rPr lang="en-US" sz="3000" dirty="0" smtClean="0"/>
              <a:t>. It is a small muscle which lies close to the medial side of the lateral head of </a:t>
            </a:r>
            <a:r>
              <a:rPr lang="en-US" sz="3000" dirty="0" err="1" smtClean="0"/>
              <a:t>gastrocnemius</a:t>
            </a:r>
            <a:r>
              <a:rPr lang="en-US" sz="3000" dirty="0" smtClean="0"/>
              <a:t>. It may be absent</a:t>
            </a:r>
            <a:endParaRPr lang="ar-EG" sz="3000" dirty="0" smtClean="0"/>
          </a:p>
          <a:p>
            <a:pPr algn="l" rtl="0">
              <a:buFont typeface="Wingdings" pitchFamily="2" charset="2"/>
              <a:buNone/>
              <a:defRPr/>
            </a:pPr>
            <a:endParaRPr lang="en-US" sz="3500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sz="3500" b="1" u="sng" dirty="0" smtClean="0">
                <a:latin typeface="Lucida Calligraphy" pitchFamily="66" charset="0"/>
              </a:rPr>
              <a:t>Insertion: </a:t>
            </a:r>
          </a:p>
          <a:p>
            <a:pPr lvl="1" algn="l" rtl="0">
              <a:buFont typeface="Wingdings" pitchFamily="2" charset="2"/>
              <a:buNone/>
              <a:defRPr/>
            </a:pPr>
            <a:r>
              <a:rPr lang="en-US" sz="3000" dirty="0" smtClean="0"/>
              <a:t>The small belly of the muscle ends in a long and slender tendon which descends between the </a:t>
            </a:r>
            <a:r>
              <a:rPr lang="en-US" sz="3000" dirty="0" err="1" smtClean="0"/>
              <a:t>gastrocnemius</a:t>
            </a:r>
            <a:r>
              <a:rPr lang="en-US" sz="3000" dirty="0" smtClean="0"/>
              <a:t> and </a:t>
            </a:r>
            <a:r>
              <a:rPr lang="en-US" sz="3000" dirty="0" err="1" smtClean="0"/>
              <a:t>soleus</a:t>
            </a:r>
            <a:r>
              <a:rPr lang="en-US" sz="3000" dirty="0" smtClean="0"/>
              <a:t> and then along the medial side of the </a:t>
            </a:r>
            <a:r>
              <a:rPr lang="en-US" sz="3000" dirty="0" err="1" smtClean="0"/>
              <a:t>tendo-calcaneus</a:t>
            </a:r>
            <a:r>
              <a:rPr lang="en-US" sz="3000" dirty="0" smtClean="0"/>
              <a:t> to be inserted into the posterior surface of the </a:t>
            </a:r>
            <a:r>
              <a:rPr lang="en-US" sz="3000" dirty="0" err="1" smtClean="0"/>
              <a:t>calcaneus</a:t>
            </a:r>
            <a:r>
              <a:rPr lang="en-US" sz="3000" dirty="0" smtClean="0"/>
              <a:t> 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sz="3000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sz="3000" b="1" u="sng" dirty="0" smtClean="0">
                <a:latin typeface="Lucida Calligraphy" pitchFamily="66" charset="0"/>
              </a:rPr>
              <a:t>Nerve supply : </a:t>
            </a:r>
            <a:r>
              <a:rPr lang="en-US" sz="3000" dirty="0" smtClean="0"/>
              <a:t>Tibial nerve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sz="3000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sz="3000" b="1" u="sng" dirty="0" smtClean="0">
                <a:latin typeface="Lucida Calligraphy" pitchFamily="66" charset="0"/>
              </a:rPr>
              <a:t>Action:</a:t>
            </a:r>
            <a:r>
              <a:rPr lang="en-US" sz="2400" dirty="0" smtClean="0"/>
              <a:t> </a:t>
            </a:r>
            <a:r>
              <a:rPr lang="en-US" sz="3000" dirty="0" smtClean="0"/>
              <a:t>Plantar flexion of foot.</a:t>
            </a:r>
          </a:p>
          <a:p>
            <a:endParaRPr lang="ar-EG" dirty="0"/>
          </a:p>
        </p:txBody>
      </p:sp>
      <p:pic>
        <p:nvPicPr>
          <p:cNvPr id="4" name="Picture 5" descr="C:\Users\Islam\Desktop\atlasImag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84008" y="0"/>
            <a:ext cx="959992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60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4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500098" y="164305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Plantaris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Down Arrow 3"/>
          <p:cNvSpPr/>
          <p:nvPr/>
        </p:nvSpPr>
        <p:spPr>
          <a:xfrm>
            <a:off x="3786182" y="2500306"/>
            <a:ext cx="571504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ole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0"/>
            <a:ext cx="3500430" cy="6832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Soleus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7158" y="928670"/>
            <a:ext cx="8572560" cy="5643602"/>
          </a:xfrm>
        </p:spPr>
        <p:txBody>
          <a:bodyPr>
            <a:normAutofit lnSpcReduction="1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sz="2400" b="1" u="sng" dirty="0" smtClean="0">
                <a:latin typeface="Lucida Calligraphy" pitchFamily="66" charset="0"/>
                <a:cs typeface="+mj-cs"/>
              </a:rPr>
              <a:t>Origin: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endParaRPr lang="en-US" sz="2400" dirty="0" smtClean="0">
              <a:solidFill>
                <a:srgbClr val="C00000"/>
              </a:solidFill>
            </a:endParaRPr>
          </a:p>
          <a:p>
            <a:pPr lvl="1" algn="l" rtl="0">
              <a:buNone/>
              <a:defRPr/>
            </a:pPr>
            <a:r>
              <a:rPr lang="en-US" sz="2400" dirty="0" smtClean="0"/>
              <a:t>1- From the upper third of the posterior surface of the fibula . </a:t>
            </a:r>
          </a:p>
          <a:p>
            <a:pPr lvl="1" algn="l" rtl="0">
              <a:buNone/>
              <a:defRPr/>
            </a:pPr>
            <a:r>
              <a:rPr lang="en-US" sz="2400" dirty="0" smtClean="0"/>
              <a:t>2- From the </a:t>
            </a:r>
            <a:r>
              <a:rPr lang="en-US" sz="2400" dirty="0" err="1" smtClean="0"/>
              <a:t>tendinous</a:t>
            </a:r>
            <a:r>
              <a:rPr lang="en-US" sz="2400" dirty="0" smtClean="0"/>
              <a:t> arch between the tibia and fibula. This arch bridges over the posterior tibial nerve and vessels. </a:t>
            </a:r>
          </a:p>
          <a:p>
            <a:pPr lvl="1" algn="l" rtl="0">
              <a:buNone/>
              <a:defRPr/>
            </a:pPr>
            <a:r>
              <a:rPr lang="en-US" sz="2400" dirty="0" smtClean="0"/>
              <a:t>3- From the </a:t>
            </a:r>
            <a:r>
              <a:rPr lang="en-US" sz="2400" dirty="0" err="1" smtClean="0"/>
              <a:t>soleal</a:t>
            </a:r>
            <a:r>
              <a:rPr lang="en-US" sz="2400" dirty="0" smtClean="0"/>
              <a:t> line of the tibia.</a:t>
            </a:r>
            <a:r>
              <a:rPr lang="en-US" sz="2400" i="1" u="sng" dirty="0" smtClean="0"/>
              <a:t> </a:t>
            </a:r>
            <a:endParaRPr lang="en-US" sz="2400" dirty="0" smtClean="0"/>
          </a:p>
          <a:p>
            <a:pPr algn="l" rtl="0">
              <a:defRPr/>
            </a:pPr>
            <a:endParaRPr lang="en-US" sz="2400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sz="2400" b="1" u="sng" dirty="0" smtClean="0">
                <a:latin typeface="Lucida Calligraphy" pitchFamily="66" charset="0"/>
              </a:rPr>
              <a:t>Insertion:</a:t>
            </a:r>
            <a:endParaRPr lang="en-US" sz="2400" u="sng" dirty="0" smtClean="0">
              <a:latin typeface="Lucida Calligraphy" pitchFamily="66" charset="0"/>
            </a:endParaRPr>
          </a:p>
          <a:p>
            <a:pPr lvl="1" algn="l" rtl="0">
              <a:buNone/>
              <a:defRPr/>
            </a:pPr>
            <a:r>
              <a:rPr lang="en-US" sz="2400" dirty="0" smtClean="0"/>
              <a:t>   The </a:t>
            </a:r>
            <a:r>
              <a:rPr lang="en-US" sz="2400" dirty="0" err="1" smtClean="0"/>
              <a:t>soleus</a:t>
            </a:r>
            <a:r>
              <a:rPr lang="en-US" sz="2400" dirty="0" smtClean="0"/>
              <a:t> is a large and powerful muscle which ends in a strong tendon. This tendon joins the tendon of </a:t>
            </a:r>
            <a:r>
              <a:rPr lang="en-US" sz="2400" dirty="0" err="1" smtClean="0"/>
              <a:t>gastrocnemius</a:t>
            </a:r>
            <a:r>
              <a:rPr lang="en-US" sz="2400" dirty="0" smtClean="0"/>
              <a:t> to form the </a:t>
            </a:r>
            <a:r>
              <a:rPr lang="en-US" sz="2400" dirty="0" err="1" smtClean="0"/>
              <a:t>tendo-calcaneus</a:t>
            </a:r>
            <a:r>
              <a:rPr lang="en-US" sz="2400" dirty="0" smtClean="0"/>
              <a:t>.  </a:t>
            </a:r>
          </a:p>
          <a:p>
            <a:pPr algn="l" rtl="0">
              <a:defRPr/>
            </a:pPr>
            <a:endParaRPr lang="en-US" sz="2400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sz="2400" b="1" u="sng" dirty="0" smtClean="0">
                <a:latin typeface="Lucida Calligraphy" pitchFamily="66" charset="0"/>
              </a:rPr>
              <a:t>Nerve supply:</a:t>
            </a:r>
            <a:endParaRPr lang="en-US" sz="2400" u="sng" dirty="0" smtClean="0">
              <a:latin typeface="Lucida Calligraphy" pitchFamily="66" charset="0"/>
            </a:endParaRPr>
          </a:p>
          <a:p>
            <a:pPr lvl="1" algn="l" rtl="0">
              <a:buNone/>
              <a:defRPr/>
            </a:pPr>
            <a:r>
              <a:rPr lang="en-US" sz="2400" dirty="0" smtClean="0"/>
              <a:t>1- From the Tibial nerve through its superficial surface. </a:t>
            </a:r>
          </a:p>
          <a:p>
            <a:pPr lvl="1" algn="l" rtl="0">
              <a:buNone/>
              <a:defRPr/>
            </a:pPr>
            <a:r>
              <a:rPr lang="en-US" sz="2400" dirty="0" smtClean="0"/>
              <a:t>2- From the posterior tibial nerve through its deep surface.</a:t>
            </a:r>
            <a:r>
              <a:rPr lang="en-US" sz="2400" i="1" u="sng" dirty="0" smtClean="0"/>
              <a:t> </a:t>
            </a:r>
            <a:endParaRPr lang="en-US" sz="2400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6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rot="5400000">
            <a:off x="-964413" y="964413"/>
            <a:ext cx="7715304" cy="57864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571868" y="1142984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Soleus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-571536" y="5572140"/>
            <a:ext cx="6400800" cy="17526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  <a:latin typeface="Lucida Calligraphy" pitchFamily="66" charset="0"/>
              </a:rPr>
              <a:t>gastrocnemius</a:t>
            </a:r>
            <a:endParaRPr lang="ar-EG" sz="4400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1142976" y="1857364"/>
            <a:ext cx="357190" cy="35719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Left Arrow 5"/>
          <p:cNvSpPr/>
          <p:nvPr/>
        </p:nvSpPr>
        <p:spPr>
          <a:xfrm>
            <a:off x="3857620" y="1500174"/>
            <a:ext cx="2192854" cy="6275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6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24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Soleus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29124" y="1214422"/>
            <a:ext cx="571504" cy="1357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slam\Desktop\SALWA\ANATOMY ATLAS PICTURES\FOOT&amp; LOW.LIMB 692-795\747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8727" t="9982" r="9904"/>
          <a:stretch>
            <a:fillRect/>
          </a:stretch>
        </p:blipFill>
        <p:spPr>
          <a:xfrm>
            <a:off x="571472" y="0"/>
            <a:ext cx="8286776" cy="6818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Deep muscles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Tom does very nice hats</a:t>
            </a:r>
          </a:p>
          <a:p>
            <a:pPr algn="l">
              <a:buNone/>
            </a:pPr>
            <a:r>
              <a:rPr lang="ar-EG" dirty="0" smtClean="0">
                <a:latin typeface="Lucida Calligraphy" pitchFamily="66" charset="0"/>
              </a:rPr>
              <a:t> </a:t>
            </a:r>
            <a:r>
              <a:rPr lang="en-US" dirty="0" smtClean="0">
                <a:latin typeface="Lucida Calligraphy" pitchFamily="66" charset="0"/>
              </a:rPr>
              <a:t>1- </a:t>
            </a:r>
            <a:r>
              <a:rPr lang="en-US" dirty="0" err="1" smtClean="0">
                <a:latin typeface="Lucida Calligraphy" pitchFamily="66" charset="0"/>
              </a:rPr>
              <a:t>tibialis</a:t>
            </a:r>
            <a:r>
              <a:rPr lang="en-US" dirty="0" smtClean="0">
                <a:latin typeface="Lucida Calligraphy" pitchFamily="66" charset="0"/>
              </a:rPr>
              <a:t> posterior              (tom)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2- flexor digitorum longus (does)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3- posterior tibial vessels   (very)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4- posterior tibial nerves    (nice)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5- flexor hallucis longus      (hats)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M0Zm0eG1DIWZ-jezRSRKQ_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0"/>
            <a:ext cx="6929486" cy="6842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Popliteus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 </a:t>
            </a:r>
            <a:endParaRPr lang="en-US" u="sng" dirty="0" smtClean="0">
              <a:latin typeface="Lucida Calligraphy" pitchFamily="66" charset="0"/>
            </a:endParaRPr>
          </a:p>
          <a:p>
            <a:pPr lvl="1" algn="l" rtl="0">
              <a:buFont typeface="Wingdings" pitchFamily="2" charset="2"/>
              <a:buNone/>
              <a:defRPr/>
            </a:pPr>
            <a:r>
              <a:rPr lang="en-US" dirty="0" smtClean="0"/>
              <a:t>From the anterior end of the </a:t>
            </a:r>
            <a:r>
              <a:rPr lang="en-US" dirty="0" err="1" smtClean="0"/>
              <a:t>popliteal</a:t>
            </a:r>
            <a:r>
              <a:rPr lang="en-US" dirty="0" smtClean="0"/>
              <a:t> groove of the femur by a tendon, within the capsule of the knee joint.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 </a:t>
            </a:r>
            <a:endParaRPr lang="en-US" u="sng" dirty="0" smtClean="0">
              <a:latin typeface="Lucida Calligraphy" pitchFamily="66" charset="0"/>
            </a:endParaRPr>
          </a:p>
          <a:p>
            <a:pPr lvl="1" algn="l" rtl="0">
              <a:buFont typeface="Wingdings" pitchFamily="2" charset="2"/>
              <a:buNone/>
              <a:defRPr/>
            </a:pPr>
            <a:r>
              <a:rPr lang="en-US" dirty="0" smtClean="0"/>
              <a:t>The tendon pierces the </a:t>
            </a:r>
            <a:r>
              <a:rPr lang="en-US" dirty="0" err="1" smtClean="0"/>
              <a:t>postero</a:t>
            </a:r>
            <a:r>
              <a:rPr lang="en-US" dirty="0" smtClean="0"/>
              <a:t>-lateral part of the capsule and gives fleshy </a:t>
            </a:r>
            <a:r>
              <a:rPr lang="en-US" dirty="0" err="1" smtClean="0"/>
              <a:t>fibres</a:t>
            </a:r>
            <a:r>
              <a:rPr lang="en-US" dirty="0" smtClean="0"/>
              <a:t> which spread downwards and medially to be inserted into the back of the tibia above the </a:t>
            </a:r>
            <a:r>
              <a:rPr lang="en-US" dirty="0" err="1" smtClean="0"/>
              <a:t>soleal</a:t>
            </a:r>
            <a:r>
              <a:rPr lang="en-US" dirty="0" smtClean="0"/>
              <a:t> line and to the strong fascia which covers the muscle.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Vastus lateralis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</a:p>
          <a:p>
            <a:pPr algn="l">
              <a:buNone/>
            </a:pPr>
            <a:r>
              <a:rPr lang="en-US" dirty="0" smtClean="0"/>
              <a:t>1- upper part of intertrochanteric line.</a:t>
            </a:r>
          </a:p>
          <a:p>
            <a:pPr algn="l">
              <a:buNone/>
            </a:pPr>
            <a:r>
              <a:rPr lang="en-US" dirty="0" smtClean="0"/>
              <a:t>2- base of greater trochanter.</a:t>
            </a:r>
          </a:p>
          <a:p>
            <a:pPr algn="l">
              <a:buNone/>
            </a:pPr>
            <a:r>
              <a:rPr lang="en-US" dirty="0" smtClean="0"/>
              <a:t>3- lateral lip of gluteal tuberosity .</a:t>
            </a:r>
          </a:p>
          <a:p>
            <a:pPr algn="l">
              <a:buNone/>
            </a:pPr>
            <a:r>
              <a:rPr lang="en-US" dirty="0" smtClean="0"/>
              <a:t>4- linea aspera. </a:t>
            </a:r>
          </a:p>
          <a:p>
            <a:pPr algn="l">
              <a:buNone/>
            </a:pPr>
            <a:r>
              <a:rPr lang="en-US" dirty="0" smtClean="0"/>
              <a:t>5- lateral fascial septum . 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 </a:t>
            </a:r>
            <a:r>
              <a:rPr lang="en-US" b="1" dirty="0" smtClean="0"/>
              <a:t>	</a:t>
            </a:r>
            <a:endParaRPr lang="en-US" dirty="0" smtClean="0"/>
          </a:p>
          <a:p>
            <a:pPr lvl="1" algn="l" rtl="0">
              <a:buNone/>
              <a:defRPr/>
            </a:pPr>
            <a:r>
              <a:rPr lang="en-US" dirty="0" smtClean="0"/>
              <a:t>    From the </a:t>
            </a:r>
            <a:r>
              <a:rPr lang="en-US" dirty="0" err="1" smtClean="0"/>
              <a:t>tibial</a:t>
            </a:r>
            <a:r>
              <a:rPr lang="en-US" dirty="0" smtClean="0"/>
              <a:t> nerve, by a branch which hooks around the distal border of the muscle to enter through its deep (anterior) surface. 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Action: </a:t>
            </a:r>
            <a:endParaRPr lang="en-US" u="sng" dirty="0" smtClean="0">
              <a:latin typeface="Lucida Calligraphy" pitchFamily="66" charset="0"/>
            </a:endParaRPr>
          </a:p>
          <a:p>
            <a:pPr lvl="1" algn="l" rtl="0">
              <a:buNone/>
              <a:defRPr/>
            </a:pPr>
            <a:r>
              <a:rPr lang="en-US" dirty="0" smtClean="0"/>
              <a:t>    </a:t>
            </a:r>
            <a:r>
              <a:rPr lang="en-US" dirty="0" err="1" smtClean="0"/>
              <a:t>Flextion</a:t>
            </a:r>
            <a:r>
              <a:rPr lang="en-US" dirty="0" smtClean="0"/>
              <a:t> of the knee joint. </a:t>
            </a:r>
          </a:p>
          <a:p>
            <a:pPr lvl="1" algn="l" rtl="0">
              <a:buNone/>
              <a:defRPr/>
            </a:pPr>
            <a:r>
              <a:rPr lang="en-US" dirty="0" smtClean="0"/>
              <a:t>    Medial rotation of the knee which accompanies flexion (unlocking of the knee joint).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7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428792" y="64291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Popliteus</a:t>
            </a:r>
            <a:r>
              <a:rPr lang="en-US" dirty="0" smtClean="0"/>
              <a:t> </a:t>
            </a:r>
            <a:r>
              <a:rPr lang="en-US" dirty="0" smtClean="0">
                <a:latin typeface="Lucida Calligraphy" pitchFamily="66" charset="0"/>
              </a:rPr>
              <a:t>(shiny )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9457236">
            <a:off x="2913089" y="1770393"/>
            <a:ext cx="449012" cy="15589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Tibialis posterior 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829196"/>
          </a:xfrm>
        </p:spPr>
        <p:txBody>
          <a:bodyPr>
            <a:normAutofit fontScale="85000" lnSpcReduction="1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Posterior surface of the tibia below the </a:t>
            </a:r>
            <a:r>
              <a:rPr lang="en-US" dirty="0" err="1" smtClean="0"/>
              <a:t>soleal</a:t>
            </a:r>
            <a:r>
              <a:rPr lang="en-US" dirty="0" smtClean="0"/>
              <a:t> line and lateral to the vertical line.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Posterior surface of the fibula medial to the medial crest.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err="1" smtClean="0"/>
              <a:t>Interosseous</a:t>
            </a:r>
            <a:r>
              <a:rPr lang="en-US" dirty="0" smtClean="0"/>
              <a:t> membrane of the leg between the two bones.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Mainly into the </a:t>
            </a:r>
            <a:r>
              <a:rPr lang="en-US" dirty="0" err="1" smtClean="0"/>
              <a:t>tuberosity</a:t>
            </a:r>
            <a:r>
              <a:rPr lang="en-US" dirty="0" smtClean="0"/>
              <a:t> of the </a:t>
            </a:r>
            <a:r>
              <a:rPr lang="en-US" dirty="0" err="1" smtClean="0"/>
              <a:t>navicular</a:t>
            </a:r>
            <a:r>
              <a:rPr lang="en-US" dirty="0" smtClean="0"/>
              <a:t> bone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All tarsal bones except talus 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Bases of the second, third and fourth metatarsal bones.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Posterior </a:t>
            </a:r>
            <a:r>
              <a:rPr lang="en-US" dirty="0" err="1" smtClean="0"/>
              <a:t>tibial</a:t>
            </a:r>
            <a:r>
              <a:rPr lang="en-US" dirty="0" smtClean="0"/>
              <a:t> nerve.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Plantar flexion of the foot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Inversion of the foot.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Supports the longitudinal arch of the foot.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7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480" y="28572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Tibialis posterior (tom) 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286380" y="1428736"/>
            <a:ext cx="500066" cy="17642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Islam\Desktop\tibialis_post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3407" y="0"/>
            <a:ext cx="3430593" cy="6861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tibialis posteri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28"/>
            <a:ext cx="5857916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Flexor </a:t>
            </a:r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digitorum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longus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257800"/>
          </a:xfrm>
        </p:spPr>
        <p:txBody>
          <a:bodyPr>
            <a:normAutofit lnSpcReduction="1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	From the back of the tibia below the </a:t>
            </a:r>
            <a:r>
              <a:rPr lang="en-US" dirty="0" err="1" smtClean="0"/>
              <a:t>soleal</a:t>
            </a:r>
            <a:r>
              <a:rPr lang="en-US" dirty="0" smtClean="0"/>
              <a:t> line and medial to the vertical line.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dirty="0" smtClean="0"/>
              <a:t>	</a:t>
            </a:r>
            <a:r>
              <a:rPr lang="en-US" dirty="0" smtClean="0"/>
              <a:t>Its tendon crosses superficial to the </a:t>
            </a:r>
            <a:r>
              <a:rPr lang="en-US" dirty="0" err="1" smtClean="0"/>
              <a:t>tibialis</a:t>
            </a:r>
            <a:r>
              <a:rPr lang="en-US" dirty="0" smtClean="0"/>
              <a:t> posterior and passes under cover of the flexor </a:t>
            </a:r>
            <a:r>
              <a:rPr lang="en-US" dirty="0" err="1" smtClean="0"/>
              <a:t>retinaculum</a:t>
            </a:r>
            <a:r>
              <a:rPr lang="en-US" dirty="0" smtClean="0"/>
              <a:t> into the sole of the foot . It divides into four tendons  to the terminal phalanges of the lateral four toes.</a:t>
            </a:r>
            <a:r>
              <a:rPr lang="en-US" i="1" u="sng" dirty="0" smtClean="0"/>
              <a:t> 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u="sng" dirty="0" smtClean="0">
                <a:latin typeface="Lucida Calligraphy" pitchFamily="66" charset="0"/>
              </a:rPr>
              <a:t>Nerve supply: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Posterior </a:t>
            </a:r>
            <a:r>
              <a:rPr lang="en-US" dirty="0" err="1" smtClean="0"/>
              <a:t>tibial</a:t>
            </a:r>
            <a:r>
              <a:rPr lang="en-US" dirty="0" smtClean="0"/>
              <a:t> nerve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Flexion of the </a:t>
            </a:r>
            <a:r>
              <a:rPr lang="en-US" dirty="0" err="1" smtClean="0"/>
              <a:t>metatarso-phalangeal</a:t>
            </a:r>
            <a:r>
              <a:rPr lang="en-US" dirty="0" smtClean="0"/>
              <a:t> and </a:t>
            </a:r>
            <a:r>
              <a:rPr lang="en-US" dirty="0" err="1" smtClean="0"/>
              <a:t>interphalangeal</a:t>
            </a:r>
            <a:r>
              <a:rPr lang="en-US" dirty="0" smtClean="0"/>
              <a:t> joints of the lateral four toes.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Plantar flexion of the foot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Inversion of the foot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Supports the longitudinal arch of the foot.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80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Flexor digitorum longus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143504" y="1500174"/>
            <a:ext cx="500066" cy="16430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3" name="Picture 2" descr="Image89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Quadriceps femoris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42984"/>
            <a:ext cx="8501122" cy="5429288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Insertion :</a:t>
            </a:r>
            <a:r>
              <a:rPr lang="en-US" dirty="0" smtClean="0"/>
              <a:t>  quadriceps tendon into patella and ligamentum patellae into tibial tuberosity 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Nerve supply : 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smtClean="0"/>
              <a:t>femoral nerve.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Actions :</a:t>
            </a:r>
          </a:p>
          <a:p>
            <a:pPr algn="l">
              <a:buNone/>
            </a:pPr>
            <a:r>
              <a:rPr lang="en-US" dirty="0" smtClean="0"/>
              <a:t>1- powerful extensor of the knee joint.</a:t>
            </a:r>
          </a:p>
          <a:p>
            <a:pPr algn="l">
              <a:buNone/>
            </a:pPr>
            <a:r>
              <a:rPr lang="en-US" dirty="0" smtClean="0"/>
              <a:t>2-rectus femoris flexes the hip joint.</a:t>
            </a:r>
          </a:p>
          <a:p>
            <a:pPr algn="l">
              <a:buNone/>
            </a:pPr>
            <a:r>
              <a:rPr lang="en-US" dirty="0" smtClean="0"/>
              <a:t>3- lower fibers of vastus medialis stabilize the patella.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4894975931_d510a56c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q35692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5" y="0"/>
            <a:ext cx="369871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8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78585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Lucida Calligraphy" pitchFamily="66" charset="0"/>
              </a:rPr>
              <a:t>Posterior tibial vessels </a:t>
            </a:r>
            <a:endParaRPr lang="ar-EG" sz="4000" dirty="0"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5984" y="5715016"/>
            <a:ext cx="5929322" cy="8763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  <a:latin typeface="Lucida Calligraphy" pitchFamily="66" charset="0"/>
              </a:rPr>
              <a:t>Posterior  tibial nerve</a:t>
            </a:r>
            <a:endParaRPr lang="ar-EG" sz="3600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572000" y="1000108"/>
            <a:ext cx="357190" cy="692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4357686" y="4429132"/>
            <a:ext cx="428628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8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1142976" y="478632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Posterior tibial vessels </a:t>
            </a:r>
            <a:endParaRPr kumimoji="0" lang="ar-EG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357818" y="357187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2285984" y="1000108"/>
            <a:ext cx="5929322" cy="8763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Posterior  tibial nerve</a:t>
            </a:r>
            <a:endParaRPr kumimoji="0" lang="ar-EG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929190" y="1643050"/>
            <a:ext cx="428628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y124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215672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a5lf2023c_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4800"/>
            <a:ext cx="6072230" cy="683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fp20040715p332-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3_Nr15_Safe-zones-1a_5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Flexor hallucis longus 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786842" cy="5786454"/>
          </a:xfrm>
        </p:spPr>
        <p:txBody>
          <a:bodyPr>
            <a:normAutofit fontScale="70000" lnSpcReduction="2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r>
              <a:rPr lang="en-US" b="1" dirty="0" smtClean="0"/>
              <a:t> 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From the lower two-thirds of the posterior surface of the fibula below the origin of the </a:t>
            </a:r>
            <a:r>
              <a:rPr lang="en-US" dirty="0" err="1" smtClean="0"/>
              <a:t>soleus</a:t>
            </a:r>
            <a:r>
              <a:rPr lang="en-US" dirty="0" smtClean="0"/>
              <a:t> and lateral to the </a:t>
            </a:r>
            <a:r>
              <a:rPr lang="en-US" dirty="0" err="1" smtClean="0"/>
              <a:t>tibialis</a:t>
            </a:r>
            <a:r>
              <a:rPr lang="en-US" dirty="0" smtClean="0"/>
              <a:t> posterior.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</a:t>
            </a:r>
            <a:r>
              <a:rPr lang="en-US" b="1" dirty="0" smtClean="0"/>
              <a:t>: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Its tendon form a groove on the posterior surface of the talus. it is inserted into the base of the terminal phalanx of the big toe.</a:t>
            </a:r>
            <a:r>
              <a:rPr lang="en-US" i="1" u="sng" dirty="0" smtClean="0"/>
              <a:t> 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Posterior </a:t>
            </a:r>
            <a:r>
              <a:rPr lang="en-US" dirty="0" err="1" smtClean="0"/>
              <a:t>tibial</a:t>
            </a:r>
            <a:r>
              <a:rPr lang="en-US" dirty="0" smtClean="0"/>
              <a:t> nerve 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b="1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- Flexion of the </a:t>
            </a:r>
            <a:r>
              <a:rPr lang="en-US" dirty="0" err="1" smtClean="0"/>
              <a:t>interphalangeal</a:t>
            </a:r>
            <a:r>
              <a:rPr lang="en-US" dirty="0" smtClean="0"/>
              <a:t>  &amp; </a:t>
            </a:r>
            <a:r>
              <a:rPr lang="en-US" dirty="0" err="1" smtClean="0"/>
              <a:t>metatarsophalangeal</a:t>
            </a:r>
            <a:r>
              <a:rPr lang="en-US" dirty="0" smtClean="0"/>
              <a:t> joint of the big toe.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- Plantar flexion of the foot.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- Inversion of the foot.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- Supports the longitudinal arch of the foot.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8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Flexor hallucis 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714876" y="2071678"/>
            <a:ext cx="428628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lexor-hallucis-longus-muscl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-36809"/>
            <a:ext cx="5500694" cy="689480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tfd.com/MosbyMD/thumb/quadriceps_femoris.jpg"/>
          <p:cNvPicPr>
            <a:picLocks noChangeAspect="1" noChangeArrowheads="1"/>
          </p:cNvPicPr>
          <p:nvPr/>
        </p:nvPicPr>
        <p:blipFill>
          <a:blip r:embed="rId2"/>
          <a:srcRect l="5823" t="5305" r="11205" b="4416"/>
          <a:stretch>
            <a:fillRect/>
          </a:stretch>
        </p:blipFill>
        <p:spPr bwMode="auto">
          <a:xfrm>
            <a:off x="1500166" y="0"/>
            <a:ext cx="56436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5_0909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12" y="3643314"/>
            <a:ext cx="1614470" cy="917596"/>
          </a:xfrm>
        </p:spPr>
        <p:txBody>
          <a:bodyPr/>
          <a:lstStyle/>
          <a:p>
            <a:r>
              <a:rPr lang="en-US" dirty="0" smtClean="0"/>
              <a:t>(1)</a:t>
            </a:r>
            <a:endParaRPr lang="ar-E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572132" y="1714488"/>
            <a:ext cx="1211272" cy="679441"/>
          </a:xfrm>
        </p:spPr>
        <p:txBody>
          <a:bodyPr>
            <a:noAutofit/>
          </a:bodyPr>
          <a:lstStyle/>
          <a:p>
            <a:r>
              <a:rPr lang="en-US" sz="4400" b="0" dirty="0" smtClean="0">
                <a:solidFill>
                  <a:schemeClr val="bg1"/>
                </a:solidFill>
              </a:rPr>
              <a:t>(2)</a:t>
            </a:r>
            <a:endParaRPr lang="ar-EG" sz="4400" b="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(4)</a:t>
            </a:r>
            <a:endParaRPr lang="ar-EG" sz="4400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500430" y="5072074"/>
            <a:ext cx="1255693" cy="642942"/>
          </a:xfrm>
        </p:spPr>
        <p:txBody>
          <a:bodyPr>
            <a:noAutofit/>
          </a:bodyPr>
          <a:lstStyle/>
          <a:p>
            <a:r>
              <a:rPr lang="en-US" sz="4400" b="0" dirty="0" smtClean="0">
                <a:solidFill>
                  <a:schemeClr val="bg1"/>
                </a:solidFill>
              </a:rPr>
              <a:t>(3)</a:t>
            </a:r>
            <a:endParaRPr lang="ar-EG" sz="4400" b="0" dirty="0">
              <a:solidFill>
                <a:schemeClr val="bg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1857356" y="3143248"/>
            <a:ext cx="1185842" cy="8254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(5)</a:t>
            </a:r>
            <a:endParaRPr lang="ar-EG" sz="4400" dirty="0"/>
          </a:p>
        </p:txBody>
      </p:sp>
      <p:sp>
        <p:nvSpPr>
          <p:cNvPr id="8" name="Left Arrow 7"/>
          <p:cNvSpPr/>
          <p:nvPr/>
        </p:nvSpPr>
        <p:spPr>
          <a:xfrm rot="1218198">
            <a:off x="5600612" y="3731083"/>
            <a:ext cx="978408" cy="3393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Down Arrow 8"/>
          <p:cNvSpPr/>
          <p:nvPr/>
        </p:nvSpPr>
        <p:spPr>
          <a:xfrm rot="2871127">
            <a:off x="5595224" y="2317894"/>
            <a:ext cx="327455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Up Arrow 9"/>
          <p:cNvSpPr/>
          <p:nvPr/>
        </p:nvSpPr>
        <p:spPr>
          <a:xfrm>
            <a:off x="4286248" y="4286256"/>
            <a:ext cx="214314" cy="6926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Down Arrow 10"/>
          <p:cNvSpPr/>
          <p:nvPr/>
        </p:nvSpPr>
        <p:spPr>
          <a:xfrm rot="19735740">
            <a:off x="4169580" y="2990359"/>
            <a:ext cx="371972" cy="4818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Down Arrow 11"/>
          <p:cNvSpPr/>
          <p:nvPr/>
        </p:nvSpPr>
        <p:spPr>
          <a:xfrm rot="17632417">
            <a:off x="3047803" y="3612434"/>
            <a:ext cx="424744" cy="7562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Title 6"/>
          <p:cNvSpPr txBox="1">
            <a:spLocks/>
          </p:cNvSpPr>
          <p:nvPr/>
        </p:nvSpPr>
        <p:spPr>
          <a:xfrm>
            <a:off x="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Labels in the next slide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5720" y="1500174"/>
            <a:ext cx="8401080" cy="4625989"/>
          </a:xfrm>
        </p:spPr>
        <p:txBody>
          <a:bodyPr/>
          <a:lstStyle/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1- </a:t>
            </a:r>
            <a:r>
              <a:rPr lang="en-US" dirty="0" err="1" smtClean="0">
                <a:latin typeface="Lucida Calligraphy" pitchFamily="66" charset="0"/>
              </a:rPr>
              <a:t>tibialis</a:t>
            </a:r>
            <a:r>
              <a:rPr lang="en-US" dirty="0" smtClean="0">
                <a:latin typeface="Lucida Calligraphy" pitchFamily="66" charset="0"/>
              </a:rPr>
              <a:t> posterior              (tom)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2- flexor digitorum longus (does)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3- posterior tibial vessels   (very)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4- posterior tibial nerves    (nice)</a:t>
            </a:r>
          </a:p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5- flexor hallucis longus      (hats)</a:t>
            </a:r>
            <a:endParaRPr lang="ar-EG" dirty="0" smtClean="0">
              <a:latin typeface="Lucida Calligraphy" pitchFamily="66" charset="0"/>
            </a:endParaRPr>
          </a:p>
          <a:p>
            <a:endParaRPr lang="ar-EG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15</a:t>
            </a:r>
            <a:r>
              <a:rPr lang="en-US" baseline="30000" dirty="0" smtClean="0">
                <a:latin typeface="Lucida Calligraphy" pitchFamily="66" charset="0"/>
              </a:rPr>
              <a:t>th</a:t>
            </a:r>
            <a:r>
              <a:rPr lang="en-US" dirty="0" smtClean="0">
                <a:latin typeface="Lucida Calligraphy" pitchFamily="66" charset="0"/>
              </a:rPr>
              <a:t> section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bductor halluc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Abductor </a:t>
            </a:r>
            <a:r>
              <a:rPr lang="en-US" dirty="0" err="1" smtClean="0">
                <a:latin typeface="Lucida Calligraphy" pitchFamily="66" charset="0"/>
              </a:rPr>
              <a:t>hallucis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929058" y="178592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ductor digiti minim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5852" y="507207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digiti minimi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357818" y="3857628"/>
            <a:ext cx="428628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ductor halluc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</a:t>
            </a:r>
            <a:r>
              <a:rPr lang="en-US" dirty="0" err="1" smtClean="0">
                <a:latin typeface="Lucida Calligraphy" pitchFamily="66" charset="0"/>
              </a:rPr>
              <a:t>hallucis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571868" y="1357298"/>
            <a:ext cx="357190" cy="1714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gitorum and lumberical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14346" y="5214950"/>
            <a:ext cx="9144000" cy="14398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Flexor </a:t>
            </a:r>
            <a:r>
              <a:rPr lang="en-US" dirty="0" err="1" smtClean="0">
                <a:solidFill>
                  <a:schemeClr val="bg1"/>
                </a:solidFill>
                <a:latin typeface="Lucida Calligraphy" pitchFamily="66" charset="0"/>
              </a:rPr>
              <a:t>digitorum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Lucida Calligraphy" pitchFamily="66" charset="0"/>
              </a:rPr>
              <a:t>longus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r>
              <a:rPr lang="en-US" dirty="0" smtClean="0">
                <a:latin typeface="Lucida Calligraphy" pitchFamily="66" charset="0"/>
              </a:rPr>
              <a:t/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(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between its tendons there is</a:t>
            </a:r>
            <a:b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>
                <a:latin typeface="Lucida Calligraphy" pitchFamily="66" charset="0"/>
              </a:rPr>
              <a:t>lumbericals</a:t>
            </a:r>
            <a:r>
              <a:rPr lang="en-US" dirty="0" smtClean="0">
                <a:latin typeface="Lucida Calligraphy" pitchFamily="66" charset="0"/>
              </a:rPr>
              <a:t>)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000496" y="4071942"/>
            <a:ext cx="357190" cy="7143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digiti minimi brev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9291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digiti minimi </a:t>
            </a:r>
            <a:r>
              <a:rPr lang="en-US" dirty="0" err="1" smtClean="0">
                <a:latin typeface="Lucida Calligraphy" pitchFamily="66" charset="0"/>
              </a:rPr>
              <a:t>brevis</a:t>
            </a:r>
            <a:r>
              <a:rPr lang="en-US" dirty="0" smtClean="0">
                <a:latin typeface="Lucida Calligraphy" pitchFamily="66" charset="0"/>
              </a:rPr>
              <a:t>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786314" y="3857628"/>
            <a:ext cx="285752" cy="10715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digitorum accessori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</a:t>
            </a:r>
            <a:r>
              <a:rPr lang="en-US" dirty="0" err="1" smtClean="0">
                <a:latin typeface="Lucida Calligraphy" pitchFamily="66" charset="0"/>
              </a:rPr>
              <a:t>digitorum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>
                <a:latin typeface="Lucida Calligraphy" pitchFamily="66" charset="0"/>
              </a:rPr>
              <a:t>accessorius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1127206">
            <a:off x="3969907" y="3576410"/>
            <a:ext cx="298474" cy="16340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digitorum brevis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57200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Flexor </a:t>
            </a:r>
            <a:r>
              <a:rPr lang="en-US" dirty="0" err="1" smtClean="0">
                <a:latin typeface="Lucida Calligraphy" pitchFamily="66" charset="0"/>
              </a:rPr>
              <a:t>digitorum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>
                <a:latin typeface="Lucida Calligraphy" pitchFamily="66" charset="0"/>
              </a:rPr>
              <a:t>brevis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000496" y="3429000"/>
            <a:ext cx="357190" cy="11430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Medial compartment of the </a:t>
            </a:r>
            <a:r>
              <a:rPr lang="ar-EG" dirty="0" smtClean="0">
                <a:latin typeface="Lucida Calligraphy" pitchFamily="66" charset="0"/>
              </a:rPr>
              <a:t> :</a:t>
            </a:r>
            <a:r>
              <a:rPr lang="en-US" dirty="0" smtClean="0">
                <a:latin typeface="Lucida Calligraphy" pitchFamily="66" charset="0"/>
              </a:rPr>
              <a:t>thigh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digitorum brev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3500430" y="314324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Flexor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digitorum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brevis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5072066" y="1285860"/>
            <a:ext cx="5114932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planter </a:t>
            </a:r>
            <a:b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aponeurosis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5" name="Left Arrow 4"/>
          <p:cNvSpPr/>
          <p:nvPr/>
        </p:nvSpPr>
        <p:spPr>
          <a:xfrm rot="20363683">
            <a:off x="5028867" y="2090145"/>
            <a:ext cx="978408" cy="3383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Left Arrow 5"/>
          <p:cNvSpPr/>
          <p:nvPr/>
        </p:nvSpPr>
        <p:spPr>
          <a:xfrm rot="1304363">
            <a:off x="5109657" y="3611963"/>
            <a:ext cx="978408" cy="3908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digitorum long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28660" y="52149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</a:t>
            </a:r>
            <a:r>
              <a:rPr lang="en-US" dirty="0" err="1" smtClean="0">
                <a:latin typeface="Lucida Calligraphy" pitchFamily="66" charset="0"/>
              </a:rPr>
              <a:t>digitorum</a:t>
            </a:r>
            <a:r>
              <a:rPr lang="en-US" dirty="0" smtClean="0">
                <a:latin typeface="Lucida Calligraphy" pitchFamily="66" charset="0"/>
              </a:rPr>
              <a:t/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>
                <a:latin typeface="Lucida Calligraphy" pitchFamily="66" charset="0"/>
              </a:rPr>
              <a:t>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1316764">
            <a:off x="3680513" y="3378050"/>
            <a:ext cx="434127" cy="167353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hallucis brevis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8578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err="1" smtClean="0">
                <a:latin typeface="Lucida Calligraphy" pitchFamily="66" charset="0"/>
              </a:rPr>
              <a:t>hallucis</a:t>
            </a:r>
            <a:r>
              <a:rPr lang="en-US" dirty="0" smtClean="0">
                <a:latin typeface="Lucida Calligraphy" pitchFamily="66" charset="0"/>
              </a:rPr>
              <a:t>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err="1" smtClean="0">
                <a:latin typeface="Lucida Calligraphy" pitchFamily="66" charset="0"/>
              </a:rPr>
              <a:t>brevis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643306" y="2285992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hallucis brev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0" y="0"/>
            <a:ext cx="8358246" cy="1643042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Flexor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hallucis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brevis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929058" y="1643050"/>
            <a:ext cx="357190" cy="1121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 hallucis long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>
                <a:latin typeface="Lucida Calligraphy" pitchFamily="66" charset="0"/>
              </a:rPr>
              <a:t>hallucis</a:t>
            </a:r>
            <a:r>
              <a:rPr lang="en-US" dirty="0" smtClean="0">
                <a:latin typeface="Lucida Calligraphy" pitchFamily="66" charset="0"/>
              </a:rPr>
              <a:t>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err="1" smtClean="0">
                <a:latin typeface="Lucida Calligraphy" pitchFamily="66" charset="0"/>
              </a:rPr>
              <a:t>longus</a:t>
            </a:r>
            <a:r>
              <a:rPr lang="en-US" dirty="0" smtClean="0">
                <a:latin typeface="Lucida Calligraphy" pitchFamily="66" charset="0"/>
              </a:rPr>
              <a:t>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71934" y="185736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lanter aponeuros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000164" y="2000240"/>
            <a:ext cx="511493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planter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err="1" smtClean="0">
                <a:latin typeface="Lucida Calligraphy" pitchFamily="66" charset="0"/>
              </a:rPr>
              <a:t>aponeurosis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oleoffoot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351"/>
            <a:ext cx="3571900" cy="6814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foot_anatomy_muscles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617" y="428604"/>
            <a:ext cx="5615383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232-0550x04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0"/>
            <a:ext cx="59228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04"/>
            <a:ext cx="9144000" cy="5891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musclesplantar_fullsiz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4851" cy="671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7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24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longus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14810" y="1785926"/>
            <a:ext cx="500066" cy="1264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scan0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-42863"/>
            <a:ext cx="6492875" cy="6943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16</a:t>
            </a:r>
            <a:r>
              <a:rPr lang="en-US" baseline="30000" dirty="0" smtClean="0">
                <a:latin typeface="Lucida Calligraphy" pitchFamily="66" charset="0"/>
              </a:rPr>
              <a:t>th</a:t>
            </a:r>
            <a:r>
              <a:rPr lang="en-US" dirty="0" smtClean="0">
                <a:latin typeface="Lucida Calligraphy" pitchFamily="66" charset="0"/>
              </a:rPr>
              <a:t> section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80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000296" y="50004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Femoral vein</a:t>
            </a:r>
            <a:r>
              <a:rPr lang="en-US" b="1" dirty="0" smtClean="0">
                <a:latin typeface="Informal Roman" pitchFamily="66" charset="0"/>
              </a:rPr>
              <a:t> </a:t>
            </a:r>
            <a:endParaRPr lang="ar-EG" b="1" dirty="0">
              <a:latin typeface="Informal Roman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071538" y="4643446"/>
            <a:ext cx="4038600" cy="10429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800" b="1" dirty="0" smtClean="0">
                <a:latin typeface="Lucida Calligraphy" pitchFamily="66" charset="0"/>
              </a:rPr>
              <a:t>Femoral artery</a:t>
            </a:r>
            <a:endParaRPr lang="ar-EG" sz="4800" b="1" dirty="0"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500694" y="500042"/>
            <a:ext cx="2995634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The end of the great </a:t>
            </a:r>
            <a:r>
              <a:rPr lang="en-US" sz="3200" b="1" dirty="0" smtClean="0">
                <a:solidFill>
                  <a:schemeClr val="bg1"/>
                </a:solidFill>
                <a:latin typeface="Lucida Calligraphy" pitchFamily="66" charset="0"/>
              </a:rPr>
              <a:t>seph</a:t>
            </a:r>
            <a:r>
              <a:rPr lang="en-US" sz="3200" b="1" dirty="0" smtClean="0">
                <a:latin typeface="Lucida Calligraphy" pitchFamily="66" charset="0"/>
              </a:rPr>
              <a:t>anous vein 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1857356" y="150017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Up Arrow 6"/>
          <p:cNvSpPr/>
          <p:nvPr/>
        </p:nvSpPr>
        <p:spPr>
          <a:xfrm>
            <a:off x="3357554" y="357187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Left Arrow 7"/>
          <p:cNvSpPr/>
          <p:nvPr/>
        </p:nvSpPr>
        <p:spPr>
          <a:xfrm rot="18874224">
            <a:off x="4404545" y="1394123"/>
            <a:ext cx="1549357" cy="5795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7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0" y="0"/>
            <a:ext cx="2995634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nformal Roman" pitchFamily="66" charset="0"/>
                <a:ea typeface="+mn-ea"/>
                <a:cs typeface="+mn-cs"/>
              </a:rPr>
              <a:t>The end of the great sephanous vein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n-ea"/>
                <a:cs typeface="+mn-cs"/>
              </a:rPr>
              <a:t> 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nformal Roman" pitchFamily="66" charset="0"/>
              <a:ea typeface="+mn-ea"/>
              <a:cs typeface="+mn-cs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071802" y="7143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6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14304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Informal Roman" pitchFamily="66" charset="0"/>
              </a:rPr>
              <a:t>Femoral nerve </a:t>
            </a:r>
            <a:endParaRPr lang="ar-EG" sz="6600" dirty="0">
              <a:latin typeface="Informal Roman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8664208">
            <a:off x="4180250" y="991110"/>
            <a:ext cx="410763" cy="12322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51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3786182" y="3643314"/>
            <a:ext cx="8229600" cy="150019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Femoral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nerve</a:t>
            </a:r>
            <a:r>
              <a:rPr kumimoji="0" 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 </a:t>
            </a:r>
            <a:endParaRPr kumimoji="0" lang="ar-EG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nformal Roman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 rot="20894309">
            <a:off x="6822534" y="2386338"/>
            <a:ext cx="571029" cy="111253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52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214346" y="50004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Femoral artery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0" y="4572008"/>
            <a:ext cx="8286808" cy="1214446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Profunda femoris 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5500694" y="3786190"/>
            <a:ext cx="484632" cy="7640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4000496" y="1285860"/>
            <a:ext cx="357190" cy="692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80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57222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Femoral artery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4214818"/>
            <a:ext cx="8286808" cy="121444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latin typeface="Lucida Calligraphy" pitchFamily="66" charset="0"/>
              </a:rPr>
              <a:t>Profunda femoris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500562" y="857232"/>
            <a:ext cx="357190" cy="478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5500694" y="307181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9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Anterior tibial vessels (very)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4282" y="5000636"/>
            <a:ext cx="8286808" cy="8286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latin typeface="Lucida Calligraphy" pitchFamily="66" charset="0"/>
              </a:rPr>
              <a:t>Anterior tibial nerve (nice)</a:t>
            </a:r>
            <a:endParaRPr lang="ar-EG" sz="4000" b="1" dirty="0"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3714744" y="3500438"/>
            <a:ext cx="428628" cy="1428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3214678" y="15716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9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1357290" y="171448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Anterior tibial vessels (very)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42910" y="4786322"/>
            <a:ext cx="8286808" cy="8286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Anterior tibial nerve (nice)</a:t>
            </a:r>
            <a:endParaRPr kumimoji="0" lang="ar-EG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143504" y="2357430"/>
            <a:ext cx="428628" cy="7640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5072066" y="385762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Lucida Calligraphy" pitchFamily="66" charset="0"/>
              </a:rPr>
              <a:t>Anterior compartment 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US" dirty="0" smtClean="0"/>
              <a:t>Adductor longus 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4282" y="1000108"/>
            <a:ext cx="8715404" cy="5643578"/>
          </a:xfrm>
        </p:spPr>
        <p:txBody>
          <a:bodyPr>
            <a:normAutofit fontScale="85000" lnSpcReduction="10000"/>
          </a:bodyPr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</a:p>
          <a:p>
            <a:pPr algn="l">
              <a:buNone/>
            </a:pPr>
            <a:r>
              <a:rPr lang="en-US" dirty="0" smtClean="0"/>
              <a:t>-Arises by a rounded tendon from the body of the pubis. </a:t>
            </a:r>
          </a:p>
          <a:p>
            <a:pPr algn="l">
              <a:buNone/>
            </a:pPr>
            <a:r>
              <a:rPr lang="en-US" dirty="0" smtClean="0"/>
              <a:t>-below and medial to the pubic tubercle.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Insertion :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smtClean="0"/>
              <a:t>linea aspera.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Nerve supply :</a:t>
            </a:r>
            <a:r>
              <a:rPr lang="en-US" dirty="0" smtClean="0"/>
              <a:t>  </a:t>
            </a:r>
            <a:r>
              <a:rPr lang="en-US" dirty="0" err="1" smtClean="0"/>
              <a:t>obturator</a:t>
            </a:r>
            <a:r>
              <a:rPr lang="en-US" dirty="0" smtClean="0"/>
              <a:t> nerve.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Action :</a:t>
            </a:r>
            <a:r>
              <a:rPr lang="en-US" dirty="0" smtClean="0"/>
              <a:t> </a:t>
            </a:r>
          </a:p>
          <a:p>
            <a:pPr algn="l">
              <a:buNone/>
            </a:pPr>
            <a:r>
              <a:rPr lang="en-US" dirty="0" smtClean="0"/>
              <a:t>Adduction </a:t>
            </a:r>
          </a:p>
          <a:p>
            <a:pPr algn="l">
              <a:buNone/>
            </a:pPr>
            <a:r>
              <a:rPr lang="ar-EG" dirty="0" smtClean="0"/>
              <a:t>             </a:t>
            </a:r>
            <a:r>
              <a:rPr lang="en-US" dirty="0" smtClean="0"/>
              <a:t>Flexion                          of the thigh.</a:t>
            </a:r>
          </a:p>
          <a:p>
            <a:pPr algn="l">
              <a:buNone/>
            </a:pPr>
            <a:r>
              <a:rPr lang="en-US" dirty="0" smtClean="0"/>
              <a:t>Medial rotation </a:t>
            </a:r>
            <a:endParaRPr lang="ar-EG" dirty="0"/>
          </a:p>
        </p:txBody>
      </p:sp>
      <p:sp>
        <p:nvSpPr>
          <p:cNvPr id="5" name="Right Brace 4"/>
          <p:cNvSpPr/>
          <p:nvPr/>
        </p:nvSpPr>
        <p:spPr>
          <a:xfrm>
            <a:off x="3286116" y="5000636"/>
            <a:ext cx="428628" cy="1285884"/>
          </a:xfrm>
          <a:prstGeom prst="rightBrace">
            <a:avLst>
              <a:gd name="adj1" fmla="val 50793"/>
              <a:gd name="adj2" fmla="val 50000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Picture 4" descr="http://depts.washington.edu/msatlas/images/2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3" y="1928803"/>
            <a:ext cx="2657429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49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28596" y="928670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Anterior tibial vessels (very)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14282" y="5000636"/>
            <a:ext cx="8286808" cy="8286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Anterior tibial nerve (nice)</a:t>
            </a:r>
            <a:endParaRPr kumimoji="0" lang="ar-EG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3428992" y="371475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4286248" y="178592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50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92867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Posterior tibial vessels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571736" y="185736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50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latin typeface="Lucida Calligraphy" pitchFamily="66" charset="0"/>
              </a:rPr>
              <a:t>Popliteal</a:t>
            </a:r>
            <a:r>
              <a:rPr lang="en-US" sz="3600" dirty="0" smtClean="0">
                <a:latin typeface="Lucida Calligraphy" pitchFamily="66" charset="0"/>
              </a:rPr>
              <a:t> vein (superficial)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-357222" y="5000637"/>
            <a:ext cx="8429684" cy="1143008"/>
          </a:xfrm>
        </p:spPr>
        <p:txBody>
          <a:bodyPr/>
          <a:lstStyle/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Lucida Calligraphy" pitchFamily="66" charset="0"/>
              </a:rPr>
              <a:t>Popliteal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Lucida Calligraphy" pitchFamily="66" charset="0"/>
              </a:rPr>
              <a:t>atery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(deep)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786182" y="15716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4286248" y="4000504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1026" name="Picture 2" descr="C:\Users\hp\Desktop\Slide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2050" name="Picture 2" descr="C:\Users\hp\Desktop\Slide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22_1151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14546" y="50004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Sciatic nerve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1472" y="3786191"/>
            <a:ext cx="4071966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chemeClr val="bg1"/>
                </a:solidFill>
                <a:latin typeface="Lucida Calligraphy" pitchFamily="66" charset="0"/>
              </a:rPr>
              <a:t>Tibial nerve </a:t>
            </a:r>
            <a:endParaRPr lang="ar-EG" sz="40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0" y="0"/>
            <a:ext cx="4329114" cy="132873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Lucida Calligraphy" pitchFamily="66" charset="0"/>
              </a:rPr>
              <a:t>Common peroneal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000232" y="42860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Down Arrow 6"/>
          <p:cNvSpPr/>
          <p:nvPr/>
        </p:nvSpPr>
        <p:spPr>
          <a:xfrm>
            <a:off x="5500694" y="12858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Up Arrow 7"/>
          <p:cNvSpPr/>
          <p:nvPr/>
        </p:nvSpPr>
        <p:spPr>
          <a:xfrm>
            <a:off x="2143108" y="2428868"/>
            <a:ext cx="571504" cy="11430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ipheral Nerves and Arteries of the Lower Extremi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171" y="0"/>
            <a:ext cx="47308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image5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0"/>
            <a:ext cx="4071934" cy="6878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eg_diagra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0"/>
            <a:ext cx="785388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teries-of-lower-limb-anatomy-femoral-artery-illustration-imaios-en_medical512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0"/>
            <a:ext cx="7429520" cy="683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9-23bc_RtPelvisLimb_2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7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28860" y="514351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 brevis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20421824">
            <a:off x="4759825" y="3573931"/>
            <a:ext cx="624482" cy="1651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iatic nerv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0"/>
            <a:ext cx="53254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p92b6t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0"/>
            <a:ext cx="31330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82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0"/>
            <a:ext cx="26060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83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0"/>
            <a:ext cx="23591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rve-lower-limb-lumbosacral-plexus-nervous-anatomy-femoral-sciatic-nerve-en_medical5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8572528" cy="6831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71472" y="1428736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Good luck </a:t>
            </a:r>
            <a:r>
              <a:rPr lang="en-US" dirty="0" smtClean="0">
                <a:latin typeface="Lucida Calligraphy" pitchFamily="66" charset="0"/>
                <a:sym typeface="Wingdings" pitchFamily="2" charset="2"/>
              </a:rPr>
              <a:t></a:t>
            </a:r>
            <a:r>
              <a:rPr lang="en-US" dirty="0" smtClean="0">
                <a:sym typeface="Wingdings" pitchFamily="2" charset="2"/>
              </a:rPr>
              <a:t> </a:t>
            </a:r>
            <a:endParaRPr lang="ar-EG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928934"/>
            <a:ext cx="8929718" cy="17526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tx1"/>
                </a:solidFill>
                <a:latin typeface="Lucida Calligraphy" pitchFamily="66" charset="0"/>
              </a:rPr>
              <a:t>Always look at the bright side ;) </a:t>
            </a:r>
            <a:endParaRPr lang="ar-EG" sz="4800" dirty="0">
              <a:solidFill>
                <a:schemeClr val="tx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brevis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5054617"/>
          </a:xfrm>
        </p:spPr>
        <p:txBody>
          <a:bodyPr>
            <a:normAutofit fontScale="92500" lnSpcReduction="20000"/>
          </a:bodyPr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</a:p>
          <a:p>
            <a:pPr algn="l">
              <a:buNone/>
            </a:pPr>
            <a:r>
              <a:rPr lang="en-US" dirty="0" smtClean="0"/>
              <a:t>Outer surface of the inferior ramus of the pubis.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Insertion :</a:t>
            </a:r>
            <a:r>
              <a:rPr lang="en-US" dirty="0" smtClean="0">
                <a:latin typeface="Lucida Calligraphy" pitchFamily="66" charset="0"/>
              </a:rPr>
              <a:t>  </a:t>
            </a:r>
            <a:r>
              <a:rPr lang="en-US" dirty="0" smtClean="0"/>
              <a:t>linea aspera.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Nerve supply :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err="1" smtClean="0"/>
              <a:t>obturator</a:t>
            </a:r>
            <a:r>
              <a:rPr lang="en-US" dirty="0" smtClean="0"/>
              <a:t> nerve 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Action:</a:t>
            </a:r>
            <a:r>
              <a:rPr lang="en-US" dirty="0" smtClean="0"/>
              <a:t> </a:t>
            </a:r>
          </a:p>
          <a:p>
            <a:pPr algn="l">
              <a:buNone/>
            </a:pPr>
            <a:r>
              <a:rPr lang="en-US" dirty="0" smtClean="0"/>
              <a:t>Adduction </a:t>
            </a:r>
          </a:p>
          <a:p>
            <a:pPr algn="l">
              <a:buNone/>
            </a:pPr>
            <a:r>
              <a:rPr lang="ar-EG" dirty="0" smtClean="0"/>
              <a:t>     </a:t>
            </a:r>
            <a:r>
              <a:rPr lang="en-US" dirty="0" smtClean="0"/>
              <a:t>Flexion                         of the thigh . </a:t>
            </a:r>
          </a:p>
          <a:p>
            <a:pPr algn="l">
              <a:buNone/>
            </a:pPr>
            <a:r>
              <a:rPr lang="en-US" dirty="0" smtClean="0"/>
              <a:t>Medial rotation </a:t>
            </a:r>
            <a:endParaRPr lang="ar-EG" dirty="0"/>
          </a:p>
        </p:txBody>
      </p:sp>
      <p:sp>
        <p:nvSpPr>
          <p:cNvPr id="5" name="Right Brace 4"/>
          <p:cNvSpPr/>
          <p:nvPr/>
        </p:nvSpPr>
        <p:spPr>
          <a:xfrm>
            <a:off x="3214678" y="4714884"/>
            <a:ext cx="357190" cy="1357322"/>
          </a:xfrm>
          <a:prstGeom prst="rightBrac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Picture 4" descr="http://www.rad.washington.edu/academics/academic-sections/msk/muscle-atlas/lower-body/adductor-brevis/atlasImage_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1714488"/>
            <a:ext cx="1602774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7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71604" y="500063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Adductor </a:t>
            </a:r>
            <a:r>
              <a:rPr lang="en-US" dirty="0" err="1" smtClean="0">
                <a:latin typeface="Lucida Calligraphy" pitchFamily="66" charset="0"/>
              </a:rPr>
              <a:t>magnus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20757252">
            <a:off x="5210543" y="3897869"/>
            <a:ext cx="559026" cy="12822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a00e55060a4d88834014e8bc8f5b5970d-800wi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799" y="0"/>
            <a:ext cx="71624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704"/>
          <p:cNvPicPr>
            <a:picLocks noChangeAspect="1" noChangeArrowheads="1"/>
          </p:cNvPicPr>
          <p:nvPr/>
        </p:nvPicPr>
        <p:blipFill>
          <a:blip r:embed="rId2"/>
          <a:srcRect l="5583" t="10229" r="6400"/>
          <a:stretch>
            <a:fillRect/>
          </a:stretch>
        </p:blipFill>
        <p:spPr>
          <a:xfrm>
            <a:off x="1571604" y="0"/>
            <a:ext cx="6143668" cy="687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89034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Adductor </a:t>
            </a:r>
            <a:r>
              <a:rPr lang="en-US" u="sng" dirty="0" err="1" smtClean="0">
                <a:latin typeface="Lucida Calligraphy" pitchFamily="66" charset="0"/>
              </a:rPr>
              <a:t>magnus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>
              <a:defRPr/>
            </a:pPr>
            <a:r>
              <a:rPr lang="en-US" sz="3600" b="1" u="sng" dirty="0" smtClean="0">
                <a:latin typeface="Lucida Calligraphy" pitchFamily="66" charset="0"/>
              </a:rPr>
              <a:t>Origin:</a:t>
            </a:r>
          </a:p>
          <a:p>
            <a:pPr algn="l">
              <a:buNone/>
              <a:defRPr/>
            </a:pPr>
            <a:r>
              <a:rPr lang="en-US" dirty="0" smtClean="0"/>
              <a:t>  Outer surface of inferior </a:t>
            </a:r>
            <a:r>
              <a:rPr lang="en-US" dirty="0" err="1" smtClean="0"/>
              <a:t>ramus</a:t>
            </a:r>
            <a:r>
              <a:rPr lang="en-US" dirty="0" smtClean="0"/>
              <a:t> of the pubis, Ischial </a:t>
            </a:r>
            <a:r>
              <a:rPr lang="en-US" dirty="0" err="1" smtClean="0"/>
              <a:t>ramus</a:t>
            </a:r>
            <a:r>
              <a:rPr lang="en-US" dirty="0" smtClean="0"/>
              <a:t> , &amp; ischial tuberosity.</a:t>
            </a:r>
          </a:p>
          <a:p>
            <a:pPr algn="l" rtl="0">
              <a:defRPr/>
            </a:pPr>
            <a:endParaRPr lang="en-US" sz="3600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sz="3600" b="1" u="sng" dirty="0" smtClean="0">
                <a:latin typeface="Lucida Calligraphy" pitchFamily="66" charset="0"/>
              </a:rPr>
              <a:t>Insertion:</a:t>
            </a:r>
          </a:p>
          <a:p>
            <a:pPr algn="l">
              <a:buNone/>
              <a:defRPr/>
            </a:pPr>
            <a:r>
              <a:rPr lang="en-US" b="1" dirty="0" smtClean="0"/>
              <a:t> </a:t>
            </a:r>
            <a:r>
              <a:rPr lang="en-US" b="1" u="sng" dirty="0" smtClean="0"/>
              <a:t>The adductor portion:</a:t>
            </a:r>
          </a:p>
          <a:p>
            <a:pPr algn="l">
              <a:buNone/>
              <a:defRPr/>
            </a:pPr>
            <a:r>
              <a:rPr lang="en-US" dirty="0" smtClean="0"/>
              <a:t>    Posterior surface of the femur from the quadrate tubercle above along the </a:t>
            </a:r>
            <a:r>
              <a:rPr lang="en-US" dirty="0" err="1" smtClean="0"/>
              <a:t>linea</a:t>
            </a:r>
            <a:r>
              <a:rPr lang="en-US" dirty="0" smtClean="0"/>
              <a:t> </a:t>
            </a:r>
            <a:r>
              <a:rPr lang="en-US" dirty="0" err="1" smtClean="0"/>
              <a:t>aspera</a:t>
            </a:r>
            <a:r>
              <a:rPr lang="en-US" dirty="0" smtClean="0"/>
              <a:t> to the medial supracondylar ridge.</a:t>
            </a:r>
          </a:p>
          <a:p>
            <a:pPr algn="l">
              <a:buNone/>
              <a:defRPr/>
            </a:pPr>
            <a:r>
              <a:rPr lang="en-US" dirty="0" smtClean="0"/>
              <a:t> </a:t>
            </a:r>
            <a:r>
              <a:rPr lang="en-US" b="1" u="sng" dirty="0" smtClean="0"/>
              <a:t>The adductor hiatus </a:t>
            </a:r>
            <a:r>
              <a:rPr lang="en-US" dirty="0" smtClean="0"/>
              <a:t>is a gap in its attachment to the medial supracondylar ridge transmits femoral vessels to </a:t>
            </a:r>
            <a:r>
              <a:rPr lang="en-US" dirty="0" err="1" smtClean="0"/>
              <a:t>popliteal</a:t>
            </a:r>
            <a:r>
              <a:rPr lang="en-US" dirty="0" smtClean="0"/>
              <a:t> </a:t>
            </a:r>
            <a:r>
              <a:rPr lang="en-US" dirty="0" err="1" smtClean="0"/>
              <a:t>fossa</a:t>
            </a:r>
            <a:r>
              <a:rPr lang="en-US" dirty="0" smtClean="0"/>
              <a:t>.</a:t>
            </a:r>
          </a:p>
          <a:p>
            <a:pPr algn="l"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/>
          <a:lstStyle/>
          <a:p>
            <a:pPr algn="l" rtl="0">
              <a:defRPr/>
            </a:pPr>
            <a:r>
              <a:rPr lang="en-US" sz="3600" b="1" u="sng" dirty="0" smtClean="0">
                <a:latin typeface="Lucida Calligraphy" pitchFamily="66" charset="0"/>
              </a:rPr>
              <a:t>Nerve supply:</a:t>
            </a:r>
          </a:p>
          <a:p>
            <a:pPr algn="l">
              <a:buNone/>
              <a:defRPr/>
            </a:pPr>
            <a:r>
              <a:rPr lang="en-US" dirty="0" smtClean="0"/>
              <a:t>    Adductor  portion: Obturator nerve.</a:t>
            </a:r>
          </a:p>
          <a:p>
            <a:pPr algn="l" rtl="0">
              <a:defRPr/>
            </a:pPr>
            <a:endParaRPr lang="en-US" sz="3600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sz="3600" b="1" u="sng" dirty="0" smtClean="0">
                <a:latin typeface="Lucida Calligraphy" pitchFamily="66" charset="0"/>
              </a:rPr>
              <a:t>Action:</a:t>
            </a:r>
          </a:p>
          <a:p>
            <a:pPr algn="l">
              <a:buNone/>
              <a:defRPr/>
            </a:pPr>
            <a:r>
              <a:rPr lang="en-US" dirty="0" smtClean="0"/>
              <a:t>  Adduction &amp; lateral rotation of thigh at the hip joint.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sil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gracilis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29124" y="1500174"/>
            <a:ext cx="571504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710"/>
          </a:xfrm>
        </p:spPr>
        <p:txBody>
          <a:bodyPr/>
          <a:lstStyle/>
          <a:p>
            <a:r>
              <a:rPr lang="en-US" dirty="0" err="1" smtClean="0"/>
              <a:t>Gracilis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85720" y="928670"/>
            <a:ext cx="8329642" cy="4983179"/>
          </a:xfrm>
        </p:spPr>
        <p:txBody>
          <a:bodyPr>
            <a:normAutofit fontScale="85000" lnSpcReduction="20000"/>
          </a:bodyPr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  <a:r>
              <a:rPr lang="en-US" dirty="0" smtClean="0"/>
              <a:t>  outer surface of inferior ramus of pubis &amp;  </a:t>
            </a:r>
            <a:r>
              <a:rPr lang="en-US" dirty="0" err="1" smtClean="0"/>
              <a:t>ischium</a:t>
            </a:r>
            <a:r>
              <a:rPr lang="en-US" dirty="0" smtClean="0"/>
              <a:t> ramus 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Insertion :</a:t>
            </a:r>
            <a:r>
              <a:rPr lang="en-US" dirty="0" smtClean="0"/>
              <a:t> upper part of the medial surface of the shaft of tibia (SGS area) 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Nerve supply :</a:t>
            </a:r>
            <a:r>
              <a:rPr lang="en-US" dirty="0" smtClean="0"/>
              <a:t> </a:t>
            </a:r>
            <a:r>
              <a:rPr lang="en-US" dirty="0" err="1" smtClean="0"/>
              <a:t>obturator</a:t>
            </a:r>
            <a:r>
              <a:rPr lang="en-US" dirty="0" smtClean="0"/>
              <a:t> nerve.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Action : </a:t>
            </a:r>
          </a:p>
          <a:p>
            <a:pPr algn="l">
              <a:buNone/>
            </a:pPr>
            <a:r>
              <a:rPr lang="en-US" dirty="0" smtClean="0"/>
              <a:t>1- adduction of the thigh.</a:t>
            </a:r>
          </a:p>
          <a:p>
            <a:pPr algn="l">
              <a:buNone/>
            </a:pPr>
            <a:r>
              <a:rPr lang="en-US" dirty="0" smtClean="0"/>
              <a:t>2- flexion of knee joint.</a:t>
            </a:r>
          </a:p>
          <a:p>
            <a:pPr algn="l">
              <a:buNone/>
            </a:pPr>
            <a:r>
              <a:rPr lang="en-US" dirty="0" smtClean="0"/>
              <a:t>3-medial rotation of the semi flexed leg .</a:t>
            </a:r>
          </a:p>
        </p:txBody>
      </p:sp>
      <p:pic>
        <p:nvPicPr>
          <p:cNvPr id="5" name="Picture 4" descr="http://www.teachpe.com/images/muscles/gracilis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357430"/>
            <a:ext cx="2571736" cy="4330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702"/>
          <p:cNvPicPr>
            <a:picLocks noChangeAspect="1" noChangeArrowheads="1"/>
          </p:cNvPicPr>
          <p:nvPr/>
        </p:nvPicPr>
        <p:blipFill>
          <a:blip r:embed="rId2"/>
          <a:srcRect l="9232" t="9695" r="14053"/>
          <a:stretch>
            <a:fillRect/>
          </a:stretch>
        </p:blipFill>
        <p:spPr bwMode="auto">
          <a:xfrm>
            <a:off x="1000100" y="0"/>
            <a:ext cx="69500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29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Isosceles Triangle 4"/>
          <p:cNvSpPr/>
          <p:nvPr/>
        </p:nvSpPr>
        <p:spPr>
          <a:xfrm rot="19761921">
            <a:off x="1319041" y="426437"/>
            <a:ext cx="5171613" cy="4260297"/>
          </a:xfrm>
          <a:prstGeom prst="triangle">
            <a:avLst>
              <a:gd name="adj" fmla="val 34813"/>
            </a:avLst>
          </a:prstGeom>
          <a:noFill/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b="1" spc="10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71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Femoral triangle</a:t>
            </a:r>
            <a:endParaRPr lang="ar-EG" b="1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29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sartorius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572132" y="2571744"/>
            <a:ext cx="3754436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Femoral</a:t>
            </a: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r>
              <a:rPr lang="en-US" sz="3200" dirty="0" smtClean="0">
                <a:latin typeface="Lucida Calligraphy" pitchFamily="66" charset="0"/>
              </a:rPr>
              <a:t>artery 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643570" y="3214686"/>
            <a:ext cx="3114668" cy="7683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Femoral vein 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5102225" y="2000240"/>
            <a:ext cx="4041775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Femoral</a:t>
            </a: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  </a:t>
            </a:r>
            <a:r>
              <a:rPr lang="en-US" sz="3200" dirty="0" smtClean="0">
                <a:latin typeface="Lucida Calligraphy" pitchFamily="66" charset="0"/>
              </a:rPr>
              <a:t>nerve</a:t>
            </a: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endParaRPr lang="ar-EG" sz="32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2571736" y="5357826"/>
            <a:ext cx="4000528" cy="879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Adductor longus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500562" y="85723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Up Arrow 8"/>
          <p:cNvSpPr/>
          <p:nvPr/>
        </p:nvSpPr>
        <p:spPr>
          <a:xfrm>
            <a:off x="5214942" y="442913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Left Arrow 9"/>
          <p:cNvSpPr/>
          <p:nvPr/>
        </p:nvSpPr>
        <p:spPr>
          <a:xfrm rot="440838">
            <a:off x="5086710" y="3326124"/>
            <a:ext cx="642942" cy="2703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Left Arrow 10"/>
          <p:cNvSpPr/>
          <p:nvPr/>
        </p:nvSpPr>
        <p:spPr>
          <a:xfrm>
            <a:off x="5000628" y="2928934"/>
            <a:ext cx="785818" cy="2703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Left Arrow 11"/>
          <p:cNvSpPr/>
          <p:nvPr/>
        </p:nvSpPr>
        <p:spPr>
          <a:xfrm rot="21029232">
            <a:off x="4593513" y="2293054"/>
            <a:ext cx="978408" cy="3417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-357222" y="3714752"/>
            <a:ext cx="3000364" cy="1928826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 lnSpcReduction="1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Pectineus</a:t>
            </a:r>
            <a:b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(triangular muscle below the femoral vein )</a:t>
            </a:r>
            <a:endParaRPr kumimoji="0" lang="ar-EG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285984" y="4286256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795"/>
          <p:cNvPicPr>
            <a:picLocks noChangeAspect="1" noChangeArrowheads="1"/>
          </p:cNvPicPr>
          <p:nvPr/>
        </p:nvPicPr>
        <p:blipFill>
          <a:blip r:embed="rId2"/>
          <a:srcRect l="4800" t="15656" r="3983" b="8556"/>
          <a:stretch>
            <a:fillRect/>
          </a:stretch>
        </p:blipFill>
        <p:spPr>
          <a:xfrm>
            <a:off x="428596" y="214290"/>
            <a:ext cx="8429652" cy="6372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57232"/>
          </a:xfrm>
        </p:spPr>
        <p:txBody>
          <a:bodyPr/>
          <a:lstStyle/>
          <a:p>
            <a:r>
              <a:rPr lang="ar-EG" dirty="0" smtClean="0"/>
              <a:t>   </a:t>
            </a:r>
            <a:r>
              <a:rPr lang="en-US" dirty="0" smtClean="0"/>
              <a:t>       Femoral triangle </a:t>
            </a:r>
            <a:endParaRPr lang="ar-EG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214282" y="1285860"/>
            <a:ext cx="4495800" cy="5929354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    </a:t>
            </a:r>
            <a:r>
              <a:rPr lang="en-US" u="sng" dirty="0" smtClean="0">
                <a:latin typeface="Lucida Calligraphy" pitchFamily="66" charset="0"/>
              </a:rPr>
              <a:t>Boundaries:</a:t>
            </a:r>
          </a:p>
          <a:p>
            <a:pPr algn="l">
              <a:buNone/>
            </a:pPr>
            <a:r>
              <a:rPr lang="en-US" sz="2400" u="sng" dirty="0" smtClean="0">
                <a:latin typeface="Lucida Calligraphy" pitchFamily="66" charset="0"/>
              </a:rPr>
              <a:t>Superiorly</a:t>
            </a:r>
            <a:r>
              <a:rPr lang="en-US" sz="2400" dirty="0" smtClean="0"/>
              <a:t> </a:t>
            </a:r>
            <a:r>
              <a:rPr lang="en-US" dirty="0" smtClean="0"/>
              <a:t>(base of triangle) : inguinal ligament </a:t>
            </a:r>
          </a:p>
          <a:p>
            <a:pPr algn="l">
              <a:buNone/>
            </a:pPr>
            <a:r>
              <a:rPr lang="en-US" sz="2400" u="sng" dirty="0" smtClean="0">
                <a:latin typeface="Lucida Calligraphy" pitchFamily="66" charset="0"/>
              </a:rPr>
              <a:t>Laterally </a:t>
            </a:r>
            <a:r>
              <a:rPr lang="en-US" u="sng" dirty="0" smtClean="0">
                <a:latin typeface="Lucida Calligraphy" pitchFamily="66" charset="0"/>
              </a:rPr>
              <a:t>:</a:t>
            </a:r>
            <a:r>
              <a:rPr lang="en-US" dirty="0" smtClean="0"/>
              <a:t> medial border of sartorius.</a:t>
            </a:r>
          </a:p>
          <a:p>
            <a:pPr algn="l">
              <a:buNone/>
            </a:pPr>
            <a:r>
              <a:rPr lang="en-US" sz="2400" u="sng" dirty="0" smtClean="0">
                <a:latin typeface="Lucida Calligraphy" pitchFamily="66" charset="0"/>
              </a:rPr>
              <a:t>Medially :</a:t>
            </a:r>
            <a:r>
              <a:rPr lang="en-US" dirty="0" smtClean="0"/>
              <a:t> medial border of adductor longus muscle.</a:t>
            </a:r>
          </a:p>
          <a:p>
            <a:pPr algn="l">
              <a:buNone/>
            </a:pPr>
            <a:r>
              <a:rPr lang="en-US" sz="2400" u="sng" dirty="0" smtClean="0">
                <a:latin typeface="Lucida Calligraphy" pitchFamily="66" charset="0"/>
              </a:rPr>
              <a:t>Roof :</a:t>
            </a:r>
            <a:r>
              <a:rPr lang="en-US" dirty="0" smtClean="0"/>
              <a:t> skin and fascia of the thigh.</a:t>
            </a:r>
          </a:p>
          <a:p>
            <a:pPr algn="l">
              <a:buNone/>
            </a:pPr>
            <a:r>
              <a:rPr lang="en-US" sz="2400" u="sng" dirty="0" smtClean="0">
                <a:latin typeface="Lucida Calligraphy" pitchFamily="66" charset="0"/>
              </a:rPr>
              <a:t>Floor</a:t>
            </a:r>
            <a:r>
              <a:rPr lang="en-US" dirty="0" smtClean="0"/>
              <a:t> (from lateral  to medial) : iliopsoas , pectineus , adductor longus .</a:t>
            </a:r>
            <a:endParaRPr lang="ar-EG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357818" y="1142984"/>
            <a:ext cx="3786182" cy="5357850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dirty="0" smtClean="0">
                <a:latin typeface="Lucida Calligraphy" pitchFamily="66" charset="0"/>
              </a:rPr>
              <a:t>    </a:t>
            </a:r>
            <a:r>
              <a:rPr lang="en-US" u="sng" dirty="0" smtClean="0">
                <a:latin typeface="Lucida Calligraphy" pitchFamily="66" charset="0"/>
              </a:rPr>
              <a:t>Contents :</a:t>
            </a:r>
          </a:p>
          <a:p>
            <a:pPr algn="l">
              <a:buNone/>
            </a:pPr>
            <a:r>
              <a:rPr lang="en-US" dirty="0" smtClean="0"/>
              <a:t>1- femoral nerve .</a:t>
            </a:r>
          </a:p>
          <a:p>
            <a:pPr algn="l">
              <a:buNone/>
            </a:pPr>
            <a:r>
              <a:rPr lang="en-US" dirty="0" smtClean="0"/>
              <a:t>2 femoral artery .</a:t>
            </a:r>
          </a:p>
          <a:p>
            <a:pPr algn="l">
              <a:buNone/>
            </a:pPr>
            <a:r>
              <a:rPr lang="en-US" dirty="0" smtClean="0"/>
              <a:t>3- femoral vein .</a:t>
            </a:r>
          </a:p>
          <a:p>
            <a:pPr algn="l">
              <a:buNone/>
            </a:pPr>
            <a:r>
              <a:rPr lang="en-US" dirty="0" smtClean="0"/>
              <a:t>4- femoral sheath .</a:t>
            </a:r>
          </a:p>
          <a:p>
            <a:pPr algn="l">
              <a:buNone/>
            </a:pPr>
            <a:r>
              <a:rPr lang="en-US" dirty="0" smtClean="0"/>
              <a:t>5- deep inguinal lymph nodes.</a:t>
            </a:r>
          </a:p>
          <a:p>
            <a:pPr algn="l">
              <a:buNone/>
            </a:pPr>
            <a:r>
              <a:rPr lang="en-US" dirty="0" smtClean="0"/>
              <a:t>6- lateral cutaneous nerve of the thigh .</a:t>
            </a:r>
          </a:p>
          <a:p>
            <a:pPr algn="l">
              <a:buNone/>
            </a:pPr>
            <a:r>
              <a:rPr lang="en-US" dirty="0" smtClean="0"/>
              <a:t>7- femoral branch of genitofemoral nerve .</a:t>
            </a:r>
            <a:endParaRPr lang="ar-EG" dirty="0"/>
          </a:p>
        </p:txBody>
      </p:sp>
      <p:sp>
        <p:nvSpPr>
          <p:cNvPr id="11" name="Right Brace 10"/>
          <p:cNvSpPr/>
          <p:nvPr/>
        </p:nvSpPr>
        <p:spPr>
          <a:xfrm rot="16200000">
            <a:off x="4393406" y="-1393066"/>
            <a:ext cx="428628" cy="4786348"/>
          </a:xfrm>
          <a:prstGeom prst="rightBrace">
            <a:avLst>
              <a:gd name="adj1" fmla="val 47407"/>
              <a:gd name="adj2" fmla="val 50000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2250265" y="3821909"/>
            <a:ext cx="4786346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Lucida Calligraphy" pitchFamily="66" charset="0"/>
              </a:rPr>
              <a:t>Pectineus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14422"/>
            <a:ext cx="6500858" cy="5643578"/>
          </a:xfrm>
        </p:spPr>
        <p:txBody>
          <a:bodyPr>
            <a:normAutofit fontScale="85000" lnSpcReduction="20000"/>
          </a:bodyPr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 </a:t>
            </a:r>
          </a:p>
          <a:p>
            <a:pPr algn="l">
              <a:buNone/>
            </a:pPr>
            <a:r>
              <a:rPr lang="en-US" dirty="0" smtClean="0"/>
              <a:t>Superior ramus of the pubis.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Insertion :</a:t>
            </a:r>
          </a:p>
          <a:p>
            <a:pPr algn="l">
              <a:buNone/>
            </a:pPr>
            <a:r>
              <a:rPr lang="en-US" dirty="0" smtClean="0"/>
              <a:t>Upper end of linea aspera below the lesser </a:t>
            </a:r>
            <a:r>
              <a:rPr lang="ar-EG" dirty="0" smtClean="0"/>
              <a:t> </a:t>
            </a:r>
            <a:r>
              <a:rPr lang="en-US" dirty="0" smtClean="0"/>
              <a:t>trochanter. “</a:t>
            </a:r>
            <a:r>
              <a:rPr lang="en-US" dirty="0" err="1" smtClean="0"/>
              <a:t>pectineal</a:t>
            </a:r>
            <a:r>
              <a:rPr lang="en-US" dirty="0" smtClean="0"/>
              <a:t> line “ 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Nerve supply : </a:t>
            </a:r>
          </a:p>
          <a:p>
            <a:pPr algn="l">
              <a:buNone/>
            </a:pPr>
            <a:r>
              <a:rPr lang="en-US" dirty="0" smtClean="0"/>
              <a:t>femoral nerve “occasionally </a:t>
            </a:r>
            <a:r>
              <a:rPr lang="en-US" dirty="0" err="1" smtClean="0"/>
              <a:t>obturator</a:t>
            </a:r>
            <a:r>
              <a:rPr lang="en-US" dirty="0" smtClean="0"/>
              <a:t> nerve “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Action :</a:t>
            </a:r>
          </a:p>
          <a:p>
            <a:pPr algn="l">
              <a:buNone/>
            </a:pPr>
            <a:r>
              <a:rPr lang="en-US" dirty="0" smtClean="0"/>
              <a:t>Flexion and adduction of the thigh at the hip joint.</a:t>
            </a:r>
            <a:endParaRPr lang="ar-EG" dirty="0"/>
          </a:p>
        </p:txBody>
      </p:sp>
      <p:pic>
        <p:nvPicPr>
          <p:cNvPr id="7" name="Picture 5" descr="http://img.tfd.com/MosbyMD/thumb/pectineus.jpg"/>
          <p:cNvPicPr>
            <a:picLocks noChangeAspect="1" noChangeArrowheads="1"/>
          </p:cNvPicPr>
          <p:nvPr/>
        </p:nvPicPr>
        <p:blipFill>
          <a:blip r:embed="rId2"/>
          <a:srcRect r="6894"/>
          <a:stretch>
            <a:fillRect/>
          </a:stretch>
        </p:blipFill>
        <p:spPr bwMode="auto">
          <a:xfrm>
            <a:off x="5927735" y="1357298"/>
            <a:ext cx="3216265" cy="306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Lucida Calligraphy" pitchFamily="66" charset="0"/>
              </a:rPr>
              <a:t>12</a:t>
            </a:r>
            <a:r>
              <a:rPr lang="en-US" sz="6000" baseline="30000" dirty="0" smtClean="0">
                <a:latin typeface="Lucida Calligraphy" pitchFamily="66" charset="0"/>
              </a:rPr>
              <a:t>th</a:t>
            </a:r>
            <a:r>
              <a:rPr lang="en-US" sz="6000" dirty="0" smtClean="0">
                <a:latin typeface="Lucida Calligraphy" pitchFamily="66" charset="0"/>
              </a:rPr>
              <a:t> Section </a:t>
            </a:r>
            <a:endParaRPr lang="ar-EG" sz="60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700"/>
          <p:cNvPicPr>
            <a:picLocks noChangeAspect="1" noChangeArrowheads="1"/>
          </p:cNvPicPr>
          <p:nvPr/>
        </p:nvPicPr>
        <p:blipFill>
          <a:blip r:embed="rId2"/>
          <a:srcRect r="15146"/>
          <a:stretch>
            <a:fillRect/>
          </a:stretch>
        </p:blipFill>
        <p:spPr bwMode="auto">
          <a:xfrm>
            <a:off x="1428728" y="0"/>
            <a:ext cx="607223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Tensor fascia lata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>
              <a:lnSpc>
                <a:spcPct val="80000"/>
              </a:lnSpc>
              <a:buNone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endParaRPr lang="ar-EG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   Outer edge of iliac Crest between ASIS &amp;</a:t>
            </a: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iliac tubercle.</a:t>
            </a:r>
          </a:p>
          <a:p>
            <a:pPr algn="l" rtl="0">
              <a:lnSpc>
                <a:spcPct val="80000"/>
              </a:lnSpc>
              <a:buNone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   Iliotibial tract.</a:t>
            </a:r>
          </a:p>
          <a:p>
            <a:pPr algn="l" rtl="0">
              <a:lnSpc>
                <a:spcPct val="80000"/>
              </a:lnSpc>
              <a:buNone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  Superior </a:t>
            </a:r>
            <a:r>
              <a:rPr lang="en-US" dirty="0" err="1" smtClean="0"/>
              <a:t>glteal</a:t>
            </a:r>
            <a:r>
              <a:rPr lang="en-US" dirty="0" smtClean="0"/>
              <a:t> nerve.</a:t>
            </a:r>
          </a:p>
          <a:p>
            <a:pPr algn="l" rtl="0">
              <a:lnSpc>
                <a:spcPct val="80000"/>
              </a:lnSpc>
              <a:buNone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  Exerts traction on iliotibial tract. It maintain </a:t>
            </a:r>
          </a:p>
          <a:p>
            <a:pPr algn="l" rtl="0">
              <a:lnSpc>
                <a:spcPct val="80000"/>
              </a:lnSpc>
              <a:buNone/>
            </a:pPr>
            <a:r>
              <a:rPr lang="en-US" dirty="0" smtClean="0"/>
              <a:t>  knee </a:t>
            </a:r>
            <a:r>
              <a:rPr lang="en-US" dirty="0" err="1" smtClean="0"/>
              <a:t>inextended</a:t>
            </a:r>
            <a:r>
              <a:rPr lang="en-US" dirty="0" smtClean="0"/>
              <a:t> position.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16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214346" y="5714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Tensor fascia latae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180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6"/>
          <p:cNvSpPr txBox="1">
            <a:spLocks/>
          </p:cNvSpPr>
          <p:nvPr/>
        </p:nvSpPr>
        <p:spPr>
          <a:xfrm>
            <a:off x="1142976" y="5929330"/>
            <a:ext cx="4038600" cy="1185858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Sciatic nerve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357686" y="5000637"/>
            <a:ext cx="4038600" cy="11430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Tibial nerve </a:t>
            </a:r>
            <a:endParaRPr lang="ar-EG" sz="32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928794" y="1500174"/>
            <a:ext cx="4038600" cy="7572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Common peroneal nerve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2714612" y="5214950"/>
            <a:ext cx="357190" cy="785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Down Arrow 7"/>
          <p:cNvSpPr/>
          <p:nvPr/>
        </p:nvSpPr>
        <p:spPr>
          <a:xfrm>
            <a:off x="3786182" y="2428868"/>
            <a:ext cx="35719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Up Arrow 8"/>
          <p:cNvSpPr/>
          <p:nvPr/>
        </p:nvSpPr>
        <p:spPr>
          <a:xfrm rot="19755015">
            <a:off x="5526923" y="4561993"/>
            <a:ext cx="373567" cy="4847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2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21442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sartorius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786182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Biceps femoris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7158" y="928670"/>
            <a:ext cx="8329642" cy="5197493"/>
          </a:xfrm>
        </p:spPr>
        <p:txBody>
          <a:bodyPr>
            <a:normAutofit fontScale="77500" lnSpcReduction="20000"/>
          </a:bodyPr>
          <a:lstStyle/>
          <a:p>
            <a:pPr algn="l" rtl="0">
              <a:lnSpc>
                <a:spcPct val="90000"/>
              </a:lnSpc>
              <a:defRPr/>
            </a:pPr>
            <a:r>
              <a:rPr lang="en-US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  Long head from ischial tuberosity together with </a:t>
            </a:r>
            <a:r>
              <a:rPr lang="en-US" dirty="0" err="1" smtClean="0"/>
              <a:t>semitendinosus</a:t>
            </a:r>
            <a:r>
              <a:rPr lang="en-US" dirty="0" smtClean="0"/>
              <a:t>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  Short head from </a:t>
            </a:r>
            <a:r>
              <a:rPr lang="en-US" dirty="0" err="1" smtClean="0"/>
              <a:t>linea</a:t>
            </a:r>
            <a:r>
              <a:rPr lang="en-US" dirty="0" smtClean="0"/>
              <a:t> </a:t>
            </a:r>
            <a:r>
              <a:rPr lang="en-US" dirty="0" err="1" smtClean="0"/>
              <a:t>aspera</a:t>
            </a:r>
            <a:r>
              <a:rPr lang="en-US" dirty="0" smtClean="0"/>
              <a:t>, lateral supracondylar ridge,&amp; lateral intermuscular septum.</a:t>
            </a:r>
          </a:p>
          <a:p>
            <a:pPr algn="l" rtl="0">
              <a:lnSpc>
                <a:spcPct val="80000"/>
              </a:lnSpc>
              <a:defRPr/>
            </a:pPr>
            <a:endParaRPr lang="en-US" sz="3600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en-US" sz="3600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Head of the fibula.</a:t>
            </a:r>
          </a:p>
          <a:p>
            <a:pPr algn="l" rtl="0">
              <a:lnSpc>
                <a:spcPct val="80000"/>
              </a:lnSpc>
              <a:defRPr/>
            </a:pPr>
            <a:endParaRPr lang="en-US" u="sng" dirty="0" smtClean="0"/>
          </a:p>
          <a:p>
            <a:pPr algn="l" rtl="0">
              <a:lnSpc>
                <a:spcPct val="80000"/>
              </a:lnSpc>
              <a:defRPr/>
            </a:pPr>
            <a:r>
              <a:rPr lang="en-US" u="sng" dirty="0" smtClean="0"/>
              <a:t> </a:t>
            </a:r>
            <a:r>
              <a:rPr lang="en-US" sz="3600" u="sng" dirty="0" smtClean="0">
                <a:latin typeface="Lucida Calligraphy" pitchFamily="66" charset="0"/>
              </a:rPr>
              <a:t>Nerve supply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Long head by tibial nerve.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Short head by common </a:t>
            </a:r>
            <a:r>
              <a:rPr lang="en-US" dirty="0" err="1" smtClean="0"/>
              <a:t>peroneal</a:t>
            </a:r>
            <a:r>
              <a:rPr lang="en-US" dirty="0" smtClean="0"/>
              <a:t> nerve.</a:t>
            </a:r>
          </a:p>
          <a:p>
            <a:pPr algn="l" rtl="0">
              <a:lnSpc>
                <a:spcPct val="80000"/>
              </a:lnSpc>
              <a:defRPr/>
            </a:pPr>
            <a:endParaRPr lang="en-US" u="sng" dirty="0" smtClean="0"/>
          </a:p>
          <a:p>
            <a:pPr algn="l" rtl="0">
              <a:lnSpc>
                <a:spcPct val="80000"/>
              </a:lnSpc>
              <a:defRPr/>
            </a:pPr>
            <a:r>
              <a:rPr lang="en-US" u="sng" dirty="0" smtClean="0"/>
              <a:t> </a:t>
            </a:r>
            <a:r>
              <a:rPr lang="en-US" sz="3600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-Flexion &amp; lateral rotation of the leg.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-The long head extends the thigh at the hip joint.</a:t>
            </a:r>
            <a:endParaRPr lang="ar-EG" dirty="0"/>
          </a:p>
        </p:txBody>
      </p:sp>
      <p:pic>
        <p:nvPicPr>
          <p:cNvPr id="7" name="Picture 6" descr="2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44" y="2090455"/>
            <a:ext cx="1857356" cy="4767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34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Long head of biceps femoris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143372" y="1214422"/>
            <a:ext cx="357190" cy="692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34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357222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Long head of biceps</a:t>
            </a:r>
            <a:br>
              <a:rPr lang="en-US" sz="3600" dirty="0" smtClean="0">
                <a:latin typeface="Lucida Calligraphy" pitchFamily="66" charset="0"/>
              </a:rPr>
            </a:br>
            <a:r>
              <a:rPr lang="en-US" sz="3600" dirty="0" smtClean="0">
                <a:latin typeface="Lucida Calligraphy" pitchFamily="66" charset="0"/>
              </a:rPr>
              <a:t> femoris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85852" y="4714884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Short head of biceps</a:t>
            </a:r>
          </a:p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femoris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571868" y="1285860"/>
            <a:ext cx="357190" cy="906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4286248" y="4000504"/>
            <a:ext cx="428628" cy="7143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74720"/>
          </a:xfrm>
        </p:spPr>
        <p:txBody>
          <a:bodyPr/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Semitendinosus muscle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928670"/>
            <a:ext cx="8358246" cy="5643602"/>
          </a:xfrm>
        </p:spPr>
        <p:txBody>
          <a:bodyPr>
            <a:normAutofit fontScale="92500" lnSpcReduction="10000"/>
          </a:bodyPr>
          <a:lstStyle/>
          <a:p>
            <a:pPr algn="l" rtl="0">
              <a:lnSpc>
                <a:spcPct val="80000"/>
              </a:lnSpc>
              <a:defRPr/>
            </a:pPr>
            <a:r>
              <a:rPr lang="en-US" sz="3600" b="1" u="sng" dirty="0" smtClean="0">
                <a:latin typeface="Lucida Calligraphy" pitchFamily="66" charset="0"/>
              </a:rPr>
              <a:t>Origin</a:t>
            </a:r>
            <a:r>
              <a:rPr lang="en-US" sz="3600" u="sng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From ischial tuberosity together with long head of the biceps.</a:t>
            </a:r>
          </a:p>
          <a:p>
            <a:pPr algn="l" rtl="0">
              <a:lnSpc>
                <a:spcPct val="80000"/>
              </a:lnSpc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Upper part of the medial surface of the tibia.</a:t>
            </a:r>
          </a:p>
          <a:p>
            <a:pPr algn="l" rtl="0">
              <a:lnSpc>
                <a:spcPct val="80000"/>
              </a:lnSpc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Nerve supply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Tibial part of sciatic nerve.</a:t>
            </a:r>
          </a:p>
          <a:p>
            <a:pPr algn="l" rtl="0">
              <a:lnSpc>
                <a:spcPct val="80000"/>
              </a:lnSpc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Action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- Flexion &amp; Medial rotation of the leg at the knee joint.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- </a:t>
            </a:r>
            <a:r>
              <a:rPr lang="en-US" dirty="0" err="1" smtClean="0"/>
              <a:t>Extention</a:t>
            </a:r>
            <a:r>
              <a:rPr lang="en-US" dirty="0" smtClean="0"/>
              <a:t> of the thigh at the hip joint.</a:t>
            </a:r>
          </a:p>
          <a:p>
            <a:pPr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34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000364" y="1357298"/>
            <a:ext cx="3746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semitendinosis</a:t>
            </a:r>
            <a:endParaRPr lang="ar-EG" sz="3600" dirty="0"/>
          </a:p>
        </p:txBody>
      </p:sp>
      <p:sp>
        <p:nvSpPr>
          <p:cNvPr id="4" name="Down Arrow 3"/>
          <p:cNvSpPr/>
          <p:nvPr/>
        </p:nvSpPr>
        <p:spPr>
          <a:xfrm>
            <a:off x="4286248" y="214311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46158"/>
          </a:xfrm>
        </p:spPr>
        <p:txBody>
          <a:bodyPr/>
          <a:lstStyle/>
          <a:p>
            <a:r>
              <a:rPr lang="en-US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Semimembranosus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muscle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071546"/>
            <a:ext cx="8429684" cy="5572164"/>
          </a:xfrm>
        </p:spPr>
        <p:txBody>
          <a:bodyPr>
            <a:normAutofit fontScale="77500" lnSpcReduction="20000"/>
          </a:bodyPr>
          <a:lstStyle/>
          <a:p>
            <a:pPr algn="l" rtl="0">
              <a:lnSpc>
                <a:spcPct val="90000"/>
              </a:lnSpc>
              <a:defRPr/>
            </a:pPr>
            <a:r>
              <a:rPr lang="en-US" sz="3600" b="1" u="sng" dirty="0" smtClean="0">
                <a:latin typeface="Lucida Calligraphy" pitchFamily="66" charset="0"/>
              </a:rPr>
              <a:t>Origin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   Ischial tuberosity.</a:t>
            </a:r>
          </a:p>
          <a:p>
            <a:pPr algn="l" rtl="0">
              <a:lnSpc>
                <a:spcPct val="90000"/>
              </a:lnSpc>
              <a:defRPr/>
            </a:pPr>
            <a:endParaRPr lang="en-US" sz="3600" b="1" u="sng" dirty="0" smtClean="0"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defRPr/>
            </a:pPr>
            <a:r>
              <a:rPr lang="en-US" sz="3600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- Groove on the </a:t>
            </a:r>
            <a:r>
              <a:rPr lang="en-US" dirty="0" err="1" smtClean="0"/>
              <a:t>posteromedial</a:t>
            </a:r>
            <a:r>
              <a:rPr lang="en-US" dirty="0" smtClean="0"/>
              <a:t> surface of the medial </a:t>
            </a:r>
            <a:r>
              <a:rPr lang="en-US" dirty="0" err="1" smtClean="0"/>
              <a:t>condyle</a:t>
            </a:r>
            <a:r>
              <a:rPr lang="en-US" dirty="0" smtClean="0"/>
              <a:t> of the tibia.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 -It sends oblique expansion on the back of the knee joint(oblique </a:t>
            </a:r>
            <a:r>
              <a:rPr lang="en-US" dirty="0" err="1" smtClean="0"/>
              <a:t>popliteal</a:t>
            </a:r>
            <a:r>
              <a:rPr lang="en-US" dirty="0" smtClean="0"/>
              <a:t> ligament).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Nerve supply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buNone/>
              <a:defRPr/>
            </a:pPr>
            <a:r>
              <a:rPr lang="en-US" dirty="0" smtClean="0"/>
              <a:t>     Tibial part of sciatic nerve.</a:t>
            </a:r>
          </a:p>
          <a:p>
            <a:pPr algn="l" rtl="0">
              <a:defRPr/>
            </a:pPr>
            <a:endParaRPr lang="en-US" b="1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Action</a:t>
            </a:r>
            <a:r>
              <a:rPr lang="en-US" u="sng" dirty="0" smtClean="0">
                <a:latin typeface="Lucida Calligraphy" pitchFamily="66" charset="0"/>
              </a:rPr>
              <a:t>:</a:t>
            </a:r>
          </a:p>
          <a:p>
            <a:pPr algn="l" rtl="0">
              <a:buNone/>
              <a:defRPr/>
            </a:pPr>
            <a:r>
              <a:rPr lang="en-US" dirty="0" smtClean="0"/>
              <a:t>     -Flexion &amp;medial rotation of the leg at the knee joint.</a:t>
            </a:r>
          </a:p>
          <a:p>
            <a:pPr algn="l" rtl="0">
              <a:buNone/>
              <a:defRPr/>
            </a:pPr>
            <a:r>
              <a:rPr lang="en-US" dirty="0" smtClean="0"/>
              <a:t>     -Extension of the hip joint.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34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714612" y="1357298"/>
            <a:ext cx="42862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Semimembrinosus</a:t>
            </a:r>
            <a:endParaRPr lang="ar-EG" sz="3200" dirty="0"/>
          </a:p>
        </p:txBody>
      </p:sp>
      <p:sp>
        <p:nvSpPr>
          <p:cNvPr id="4" name="Down Arrow 3"/>
          <p:cNvSpPr/>
          <p:nvPr/>
        </p:nvSpPr>
        <p:spPr>
          <a:xfrm>
            <a:off x="4357686" y="1928802"/>
            <a:ext cx="42862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34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Semimembrinosus</a:t>
            </a:r>
            <a:endParaRPr lang="ar-EG" dirty="0"/>
          </a:p>
        </p:txBody>
      </p:sp>
      <p:sp>
        <p:nvSpPr>
          <p:cNvPr id="4" name="Down Arrow 3"/>
          <p:cNvSpPr/>
          <p:nvPr/>
        </p:nvSpPr>
        <p:spPr>
          <a:xfrm>
            <a:off x="4071934" y="1214422"/>
            <a:ext cx="428628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5" name="Picture 4" descr="image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T.AP.Muscles.Semimembranos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3925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Hamstring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451" y="1571612"/>
            <a:ext cx="4266549" cy="4333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30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357158" y="1643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sartorius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235743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40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hamstrin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46"/>
            <a:ext cx="9144000" cy="6429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70328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Popliteal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fossa</a:t>
            </a:r>
            <a:endParaRPr lang="ar-EG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5720" y="785794"/>
            <a:ext cx="4040188" cy="639762"/>
          </a:xfrm>
        </p:spPr>
        <p:txBody>
          <a:bodyPr/>
          <a:lstStyle/>
          <a:p>
            <a:pPr algn="ctr"/>
            <a:r>
              <a:rPr lang="en-US" u="sng" dirty="0" smtClean="0">
                <a:latin typeface="Lucida Calligraphy" pitchFamily="66" charset="0"/>
              </a:rPr>
              <a:t>Borders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85720" y="1571588"/>
            <a:ext cx="4111626" cy="5286412"/>
          </a:xfrm>
        </p:spPr>
        <p:txBody>
          <a:bodyPr>
            <a:normAutofit fontScale="77500" lnSpcReduction="20000"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sz="2800" b="1" u="sng" dirty="0" smtClean="0">
                <a:latin typeface="Lucida Calligraphy" pitchFamily="66" charset="0"/>
              </a:rPr>
              <a:t>Laterally:</a:t>
            </a:r>
            <a:r>
              <a:rPr lang="en-US" dirty="0" smtClean="0"/>
              <a:t> 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The biceps femoris </a:t>
            </a:r>
            <a:r>
              <a:rPr lang="en-US" b="1" dirty="0" err="1" smtClean="0"/>
              <a:t>superiorly</a:t>
            </a:r>
            <a:r>
              <a:rPr lang="en-US" dirty="0" err="1" smtClean="0"/>
              <a:t>,the</a:t>
            </a:r>
            <a:r>
              <a:rPr lang="en-US" dirty="0" smtClean="0"/>
              <a:t> </a:t>
            </a:r>
            <a:r>
              <a:rPr lang="en-US" dirty="0" err="1" smtClean="0"/>
              <a:t>gastrocnemius</a:t>
            </a:r>
            <a:r>
              <a:rPr lang="en-US" dirty="0" smtClean="0"/>
              <a:t>(lateral head)&amp;</a:t>
            </a:r>
            <a:r>
              <a:rPr lang="en-US" dirty="0" err="1" smtClean="0"/>
              <a:t>plantaris</a:t>
            </a:r>
            <a:r>
              <a:rPr lang="en-US" dirty="0" smtClean="0"/>
              <a:t> muscle </a:t>
            </a:r>
            <a:r>
              <a:rPr lang="en-US" b="1" dirty="0" smtClean="0"/>
              <a:t>inferiorly.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sz="2800" b="1" u="sng" dirty="0" smtClean="0"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sz="2800" b="1" u="sng" dirty="0" smtClean="0">
                <a:latin typeface="Lucida Calligraphy" pitchFamily="66" charset="0"/>
              </a:rPr>
              <a:t>Medially: 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sz="2800" b="1" dirty="0" smtClean="0">
                <a:latin typeface="Lucida Calligraphy" pitchFamily="66" charset="0"/>
              </a:rPr>
              <a:t>   </a:t>
            </a:r>
            <a:r>
              <a:rPr lang="en-US" dirty="0" err="1" smtClean="0"/>
              <a:t>Semimembrinosus</a:t>
            </a:r>
            <a:r>
              <a:rPr lang="en-US" dirty="0" smtClean="0"/>
              <a:t> &amp; </a:t>
            </a:r>
            <a:r>
              <a:rPr lang="en-US" dirty="0" err="1" smtClean="0"/>
              <a:t>semitendinosus</a:t>
            </a:r>
            <a:r>
              <a:rPr lang="en-US" dirty="0" smtClean="0"/>
              <a:t> muscles </a:t>
            </a:r>
            <a:r>
              <a:rPr lang="en-US" b="1" dirty="0" err="1" smtClean="0"/>
              <a:t>superiorly</a:t>
            </a:r>
            <a:r>
              <a:rPr lang="en-US" dirty="0" err="1" smtClean="0"/>
              <a:t>,Medial</a:t>
            </a:r>
            <a:r>
              <a:rPr lang="en-US" dirty="0" smtClean="0"/>
              <a:t> head of </a:t>
            </a:r>
            <a:r>
              <a:rPr lang="en-US" dirty="0" err="1" smtClean="0"/>
              <a:t>gastrocnemius</a:t>
            </a:r>
            <a:r>
              <a:rPr lang="en-US" dirty="0" smtClean="0"/>
              <a:t> muscle </a:t>
            </a:r>
            <a:r>
              <a:rPr lang="en-US" b="1" dirty="0" smtClean="0"/>
              <a:t>inferiorly.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Roof: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  Superficial fascia &amp; deep fascia of thigh.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Floor: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formed by 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</a:t>
            </a:r>
            <a:r>
              <a:rPr lang="en-US" dirty="0" err="1" smtClean="0"/>
              <a:t>popliteal</a:t>
            </a:r>
            <a:r>
              <a:rPr lang="en-US" dirty="0" smtClean="0"/>
              <a:t> surface of the femur.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Back of knee joint. </a:t>
            </a:r>
            <a:r>
              <a:rPr lang="en-US" dirty="0" err="1" smtClean="0"/>
              <a:t>Popliteus</a:t>
            </a:r>
            <a:endParaRPr lang="en-US" dirty="0" smtClean="0"/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muscle.</a:t>
            </a:r>
            <a:r>
              <a:rPr lang="ar-EG" dirty="0" smtClean="0"/>
              <a:t>              </a:t>
            </a:r>
            <a:endParaRPr lang="en-US" dirty="0" smtClean="0"/>
          </a:p>
          <a:p>
            <a:endParaRPr lang="ar-E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3438" y="928670"/>
            <a:ext cx="4041775" cy="42544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u="sng" dirty="0" smtClean="0">
                <a:latin typeface="Lucida Calligraphy" pitchFamily="66" charset="0"/>
              </a:rPr>
              <a:t>Contents</a:t>
            </a:r>
            <a:r>
              <a:rPr lang="en-US" u="sng" dirty="0" smtClean="0"/>
              <a:t> </a:t>
            </a:r>
            <a:endParaRPr lang="ar-EG" u="sng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5072067" y="1714488"/>
            <a:ext cx="4071934" cy="4643470"/>
          </a:xfrm>
        </p:spPr>
        <p:txBody>
          <a:bodyPr/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1- </a:t>
            </a:r>
            <a:r>
              <a:rPr lang="en-US" dirty="0" err="1" smtClean="0"/>
              <a:t>Popliteal</a:t>
            </a:r>
            <a:r>
              <a:rPr lang="en-US" dirty="0" smtClean="0"/>
              <a:t> vessels.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2- Tibial &amp; common </a:t>
            </a:r>
            <a:r>
              <a:rPr lang="en-US" dirty="0" err="1" smtClean="0"/>
              <a:t>peroneal</a:t>
            </a:r>
            <a:r>
              <a:rPr lang="en-US" dirty="0" smtClean="0"/>
              <a:t> nerve.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3-Small </a:t>
            </a:r>
            <a:r>
              <a:rPr lang="en-US" dirty="0" err="1" smtClean="0"/>
              <a:t>saphenous</a:t>
            </a:r>
            <a:r>
              <a:rPr lang="en-US" dirty="0" smtClean="0"/>
              <a:t> vein.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4- Posterior </a:t>
            </a:r>
            <a:r>
              <a:rPr lang="en-US" dirty="0" err="1" smtClean="0"/>
              <a:t>cutaneous</a:t>
            </a:r>
            <a:r>
              <a:rPr lang="en-US" dirty="0" smtClean="0"/>
              <a:t> nerve of the thigh.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5- </a:t>
            </a:r>
            <a:r>
              <a:rPr lang="en-US" dirty="0" err="1" smtClean="0"/>
              <a:t>Genicular</a:t>
            </a:r>
            <a:r>
              <a:rPr lang="en-US" dirty="0" smtClean="0"/>
              <a:t> branch of </a:t>
            </a:r>
            <a:r>
              <a:rPr lang="en-US" dirty="0" err="1" smtClean="0"/>
              <a:t>obturator</a:t>
            </a:r>
            <a:r>
              <a:rPr lang="en-US" dirty="0" smtClean="0"/>
              <a:t> nerve.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6- Lymph nodes &amp; connective tissue.</a:t>
            </a:r>
          </a:p>
          <a:p>
            <a:endParaRPr lang="ar-EG" dirty="0"/>
          </a:p>
        </p:txBody>
      </p:sp>
      <p:cxnSp>
        <p:nvCxnSpPr>
          <p:cNvPr id="9" name="Straight Connector 8"/>
          <p:cNvCxnSpPr>
            <a:stCxn id="6" idx="1"/>
          </p:cNvCxnSpPr>
          <p:nvPr/>
        </p:nvCxnSpPr>
        <p:spPr>
          <a:xfrm rot="10800000" flipV="1">
            <a:off x="4643438" y="1141394"/>
            <a:ext cx="1588" cy="52165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Brace 9"/>
          <p:cNvSpPr/>
          <p:nvPr/>
        </p:nvSpPr>
        <p:spPr>
          <a:xfrm rot="16200000">
            <a:off x="4036215" y="-1321627"/>
            <a:ext cx="428628" cy="4071966"/>
          </a:xfrm>
          <a:prstGeom prst="rightBrace">
            <a:avLst>
              <a:gd name="adj1" fmla="val 8333"/>
              <a:gd name="adj2" fmla="val 5926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Documents and Settings\owner\My Documents\ahmed's phot\794.bmp"/>
          <p:cNvPicPr>
            <a:picLocks noChangeAspect="1" noChangeArrowheads="1"/>
          </p:cNvPicPr>
          <p:nvPr/>
        </p:nvPicPr>
        <p:blipFill>
          <a:blip r:embed="rId2"/>
          <a:srcRect l="13461" t="11429" r="23756"/>
          <a:stretch>
            <a:fillRect/>
          </a:stretch>
        </p:blipFill>
        <p:spPr>
          <a:xfrm>
            <a:off x="1714480" y="-16713"/>
            <a:ext cx="5786478" cy="6874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44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iamond 2"/>
          <p:cNvSpPr/>
          <p:nvPr/>
        </p:nvSpPr>
        <p:spPr>
          <a:xfrm>
            <a:off x="2285984" y="2428868"/>
            <a:ext cx="4143404" cy="1271590"/>
          </a:xfrm>
          <a:prstGeom prst="diamond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Popliteal fossa 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40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00016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Lucida Calligraphy" pitchFamily="66" charset="0"/>
              </a:rPr>
              <a:t>Semimembrinosus</a:t>
            </a:r>
            <a:br>
              <a:rPr lang="en-US" sz="3200" dirty="0" smtClean="0">
                <a:latin typeface="Lucida Calligraphy" pitchFamily="66" charset="0"/>
              </a:rPr>
            </a:br>
            <a:r>
              <a:rPr lang="en-US" sz="3200" dirty="0" smtClean="0">
                <a:latin typeface="Lucida Calligraphy" pitchFamily="66" charset="0"/>
              </a:rPr>
              <a:t>  &amp;</a:t>
            </a:r>
            <a:br>
              <a:rPr lang="en-US" sz="3200" dirty="0" smtClean="0">
                <a:latin typeface="Lucida Calligraphy" pitchFamily="66" charset="0"/>
              </a:rPr>
            </a:br>
            <a:r>
              <a:rPr lang="en-US" sz="3200" dirty="0" smtClean="0">
                <a:latin typeface="Lucida Calligraphy" pitchFamily="66" charset="0"/>
              </a:rPr>
              <a:t>semitendinosis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0" y="5000636"/>
            <a:ext cx="4040188" cy="639762"/>
          </a:xfrm>
        </p:spPr>
        <p:txBody>
          <a:bodyPr>
            <a:normAutofit/>
          </a:bodyPr>
          <a:lstStyle/>
          <a:p>
            <a:r>
              <a:rPr lang="en-US" sz="3200" b="0" dirty="0" smtClean="0">
                <a:latin typeface="Lucida Calligraphy" pitchFamily="66" charset="0"/>
              </a:rPr>
              <a:t>Biceps femoris</a:t>
            </a:r>
            <a:endParaRPr lang="ar-EG" sz="3200" b="0" dirty="0"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500562" y="571480"/>
            <a:ext cx="4257676" cy="960453"/>
          </a:xfrm>
        </p:spPr>
        <p:txBody>
          <a:bodyPr>
            <a:normAutofit fontScale="92500" lnSpcReduction="10000"/>
          </a:bodyPr>
          <a:lstStyle/>
          <a:p>
            <a:r>
              <a:rPr lang="en-US" sz="3200" b="0" dirty="0" smtClean="0">
                <a:latin typeface="Lucida Calligraphy" pitchFamily="66" charset="0"/>
              </a:rPr>
              <a:t>Medial head of gastrocnemius</a:t>
            </a:r>
            <a:endParaRPr lang="ar-EG" sz="3200" b="0" dirty="0">
              <a:latin typeface="Lucida Calligraphy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571868" y="5143512"/>
            <a:ext cx="4041775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Lucida Calligraphy" pitchFamily="66" charset="0"/>
              </a:rPr>
              <a:t>Lateral head of gastrocnemius</a:t>
            </a:r>
            <a:endParaRPr lang="ar-EG" sz="2800" dirty="0">
              <a:latin typeface="Lucida Calligraphy" pitchFamily="66" charset="0"/>
            </a:endParaRPr>
          </a:p>
        </p:txBody>
      </p:sp>
      <p:sp>
        <p:nvSpPr>
          <p:cNvPr id="8" name="Up Arrow 7"/>
          <p:cNvSpPr/>
          <p:nvPr/>
        </p:nvSpPr>
        <p:spPr>
          <a:xfrm>
            <a:off x="5357818" y="3714752"/>
            <a:ext cx="428628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Up Arrow 8"/>
          <p:cNvSpPr/>
          <p:nvPr/>
        </p:nvSpPr>
        <p:spPr>
          <a:xfrm>
            <a:off x="3000364" y="3857628"/>
            <a:ext cx="357190" cy="10001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Down Arrow 9"/>
          <p:cNvSpPr/>
          <p:nvPr/>
        </p:nvSpPr>
        <p:spPr>
          <a:xfrm>
            <a:off x="3214678" y="1571612"/>
            <a:ext cx="357190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Down Arrow 10"/>
          <p:cNvSpPr/>
          <p:nvPr/>
        </p:nvSpPr>
        <p:spPr>
          <a:xfrm rot="1891685">
            <a:off x="5857884" y="1500174"/>
            <a:ext cx="357190" cy="835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44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57222" y="121442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plantaris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643306" y="2071678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49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Contents of popliteal fossa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49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Tibial nerve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-285784" y="4214818"/>
            <a:ext cx="4143404" cy="107157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Popliteal vein 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429124" y="4143380"/>
            <a:ext cx="4071966" cy="164307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Lucida Calligraphy" pitchFamily="66" charset="0"/>
              </a:rPr>
              <a:t>Popliteal artery</a:t>
            </a:r>
          </a:p>
          <a:p>
            <a:pPr>
              <a:buNone/>
            </a:pPr>
            <a:r>
              <a:rPr lang="en-US" dirty="0" smtClean="0">
                <a:latin typeface="Lucida Calligraphy" pitchFamily="66" charset="0"/>
              </a:rPr>
              <a:t>(deep to the vein)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7686" y="1285860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Up Arrow 6"/>
          <p:cNvSpPr/>
          <p:nvPr/>
        </p:nvSpPr>
        <p:spPr>
          <a:xfrm rot="18712991">
            <a:off x="4951286" y="3876649"/>
            <a:ext cx="310921" cy="5819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Up Arrow 7"/>
          <p:cNvSpPr/>
          <p:nvPr/>
        </p:nvSpPr>
        <p:spPr>
          <a:xfrm rot="1982977">
            <a:off x="3494457" y="3430772"/>
            <a:ext cx="259782" cy="853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bturator-internu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0"/>
            <a:ext cx="5286412" cy="6646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143932" cy="785794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Sartorius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688" y="642918"/>
            <a:ext cx="8858312" cy="5715040"/>
          </a:xfrm>
        </p:spPr>
        <p:txBody>
          <a:bodyPr>
            <a:normAutofit fontScale="92500" lnSpcReduction="10000"/>
          </a:bodyPr>
          <a:lstStyle/>
          <a:p>
            <a:pPr algn="l">
              <a:buNone/>
            </a:pPr>
            <a:r>
              <a:rPr lang="en-US" sz="2800" u="sng" dirty="0" smtClean="0">
                <a:latin typeface="Lucida Calligraphy" pitchFamily="66" charset="0"/>
              </a:rPr>
              <a:t>Origin :</a:t>
            </a:r>
            <a:r>
              <a:rPr lang="en-US" sz="2800" dirty="0" smtClean="0">
                <a:latin typeface="Lucida Calligraphy" pitchFamily="66" charset="0"/>
              </a:rPr>
              <a:t>  </a:t>
            </a:r>
            <a:r>
              <a:rPr lang="en-US" dirty="0" smtClean="0"/>
              <a:t>Anterior superior iliac spine. </a:t>
            </a:r>
          </a:p>
          <a:p>
            <a:pPr algn="l">
              <a:buNone/>
            </a:pPr>
            <a:r>
              <a:rPr lang="en-US" sz="2800" u="sng" dirty="0" smtClean="0">
                <a:latin typeface="Lucida Calligraphy" pitchFamily="66" charset="0"/>
              </a:rPr>
              <a:t>Insertion : </a:t>
            </a:r>
            <a:r>
              <a:rPr lang="en-US" sz="2800" dirty="0" smtClean="0">
                <a:latin typeface="Lucida Calligraphy" pitchFamily="66" charset="0"/>
              </a:rPr>
              <a:t> </a:t>
            </a:r>
            <a:r>
              <a:rPr lang="en-US" dirty="0" smtClean="0"/>
              <a:t>upper part of the medial surface of tibia ( SGS area ). </a:t>
            </a:r>
          </a:p>
          <a:p>
            <a:pPr algn="l">
              <a:buNone/>
            </a:pPr>
            <a:r>
              <a:rPr lang="en-US" sz="2800" u="sng" dirty="0" smtClean="0">
                <a:latin typeface="Lucida Calligraphy" pitchFamily="66" charset="0"/>
              </a:rPr>
              <a:t>Nerve supply :</a:t>
            </a:r>
            <a:r>
              <a:rPr lang="en-US" sz="2800" dirty="0" smtClean="0">
                <a:latin typeface="Lucida Calligraphy" pitchFamily="66" charset="0"/>
              </a:rPr>
              <a:t>  </a:t>
            </a:r>
            <a:r>
              <a:rPr lang="en-US" dirty="0" smtClean="0"/>
              <a:t>Femoral nerve. </a:t>
            </a:r>
          </a:p>
          <a:p>
            <a:pPr algn="l">
              <a:buNone/>
            </a:pPr>
            <a:r>
              <a:rPr lang="en-US" sz="2800" u="sng" dirty="0" smtClean="0">
                <a:latin typeface="Lucida Calligraphy" pitchFamily="66" charset="0"/>
              </a:rPr>
              <a:t>Actions :</a:t>
            </a:r>
          </a:p>
          <a:p>
            <a:pPr algn="l">
              <a:buNone/>
            </a:pPr>
            <a:r>
              <a:rPr lang="en-US" dirty="0" smtClean="0"/>
              <a:t>Flexion </a:t>
            </a:r>
          </a:p>
          <a:p>
            <a:pPr algn="l">
              <a:buNone/>
            </a:pPr>
            <a:r>
              <a:rPr lang="ar-EG" dirty="0" smtClean="0"/>
              <a:t>                 </a:t>
            </a:r>
            <a:r>
              <a:rPr lang="en-US" dirty="0" smtClean="0"/>
              <a:t>Adduction                           of hip joint. </a:t>
            </a:r>
          </a:p>
          <a:p>
            <a:pPr algn="l">
              <a:buNone/>
            </a:pPr>
            <a:r>
              <a:rPr lang="en-US" dirty="0" smtClean="0"/>
              <a:t>Lateral rotation 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Flexion</a:t>
            </a:r>
          </a:p>
          <a:p>
            <a:pPr algn="l">
              <a:buNone/>
            </a:pPr>
            <a:r>
              <a:rPr lang="ar-EG" dirty="0" smtClean="0"/>
              <a:t>                 </a:t>
            </a:r>
            <a:r>
              <a:rPr lang="en-US" dirty="0" smtClean="0"/>
              <a:t>Medial rotation                  of knee joint.</a:t>
            </a:r>
            <a:endParaRPr lang="ar-EG" dirty="0"/>
          </a:p>
        </p:txBody>
      </p:sp>
      <p:sp>
        <p:nvSpPr>
          <p:cNvPr id="4" name="Right Brace 3"/>
          <p:cNvSpPr/>
          <p:nvPr/>
        </p:nvSpPr>
        <p:spPr>
          <a:xfrm>
            <a:off x="3214678" y="3000372"/>
            <a:ext cx="928694" cy="1643074"/>
          </a:xfrm>
          <a:prstGeom prst="rightBrac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Right Brace 4"/>
          <p:cNvSpPr/>
          <p:nvPr/>
        </p:nvSpPr>
        <p:spPr>
          <a:xfrm>
            <a:off x="3214678" y="4929198"/>
            <a:ext cx="928694" cy="1428736"/>
          </a:xfrm>
          <a:prstGeom prst="rightBrac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Picture 5" descr="http://www.rad.washington.edu/academics/academic-sections/msk/muscle-atlas/lower-body/sartorius/atlas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1677738"/>
            <a:ext cx="1571636" cy="5180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5" descr="C:\Users\Islam\Desktop\scan0012.jpg"/>
          <p:cNvPicPr>
            <a:picLocks/>
          </p:cNvPicPr>
          <p:nvPr/>
        </p:nvPicPr>
        <p:blipFill>
          <a:blip r:embed="rId2">
            <a:lum contrast="20000"/>
          </a:blip>
          <a:srcRect l="8548" r="4527" b="3914"/>
          <a:stretch>
            <a:fillRect/>
          </a:stretch>
        </p:blipFill>
        <p:spPr>
          <a:xfrm>
            <a:off x="1571604" y="0"/>
            <a:ext cx="614366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74720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Obturator internus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5786478"/>
          </a:xfrm>
        </p:spPr>
        <p:txBody>
          <a:bodyPr>
            <a:normAutofit fontScale="92500" lnSpcReduction="20000"/>
          </a:bodyPr>
          <a:lstStyle/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 :</a:t>
            </a:r>
          </a:p>
          <a:p>
            <a:pPr algn="l" rtl="0">
              <a:buNone/>
              <a:defRPr/>
            </a:pPr>
            <a:r>
              <a:rPr lang="en-US" dirty="0" smtClean="0"/>
              <a:t>Pelvic surface of the </a:t>
            </a:r>
            <a:r>
              <a:rPr lang="en-US" dirty="0" err="1" smtClean="0"/>
              <a:t>obturator</a:t>
            </a:r>
            <a:r>
              <a:rPr lang="en-US" dirty="0" smtClean="0"/>
              <a:t>  membrane &amp; surrounding bones.</a:t>
            </a:r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buNone/>
              <a:defRPr/>
            </a:pPr>
            <a:r>
              <a:rPr lang="en-US" dirty="0" smtClean="0"/>
              <a:t> The tendon passes through the lesser sciatic notch &amp; inserted into the greater trochanter of the femur.</a:t>
            </a:r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</a:t>
            </a:r>
            <a:r>
              <a:rPr lang="en-US" dirty="0" smtClean="0">
                <a:latin typeface="Lucida Calligraphy" pitchFamily="66" charset="0"/>
              </a:rPr>
              <a:t>:</a:t>
            </a:r>
          </a:p>
          <a:p>
            <a:pPr algn="l" rtl="0">
              <a:buNone/>
              <a:defRPr/>
            </a:pPr>
            <a:r>
              <a:rPr lang="en-US" dirty="0" smtClean="0"/>
              <a:t>     Nerve to </a:t>
            </a:r>
            <a:r>
              <a:rPr lang="en-US" dirty="0" err="1" smtClean="0"/>
              <a:t>obturator</a:t>
            </a:r>
            <a:r>
              <a:rPr lang="en-US" dirty="0" smtClean="0"/>
              <a:t> internus muscle                                       </a:t>
            </a:r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buNone/>
              <a:defRPr/>
            </a:pPr>
            <a:r>
              <a:rPr lang="en-US" dirty="0" smtClean="0"/>
              <a:t>     Lateral rotator of the hip joint.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btu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Obturator internus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1928802"/>
            <a:ext cx="42862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Gemellus Inferior Muscle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80000"/>
              </a:lnSpc>
              <a:buNone/>
              <a:defRPr/>
            </a:pPr>
            <a:r>
              <a:rPr lang="en-US" dirty="0" smtClean="0"/>
              <a:t>   Upper margin of ischial tuberosity.</a:t>
            </a:r>
          </a:p>
          <a:p>
            <a:pPr algn="l">
              <a:lnSpc>
                <a:spcPct val="8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80000"/>
              </a:lnSpc>
              <a:buNone/>
              <a:defRPr/>
            </a:pPr>
            <a:r>
              <a:rPr lang="en-US" dirty="0" smtClean="0"/>
              <a:t>   Tendon of </a:t>
            </a:r>
            <a:r>
              <a:rPr lang="en-US" dirty="0" err="1" smtClean="0"/>
              <a:t>obturator</a:t>
            </a:r>
            <a:r>
              <a:rPr lang="en-US" dirty="0" smtClean="0"/>
              <a:t> internus muscle.</a:t>
            </a:r>
          </a:p>
          <a:p>
            <a:pPr algn="l">
              <a:lnSpc>
                <a:spcPct val="8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80000"/>
              </a:lnSpc>
              <a:buNone/>
              <a:defRPr/>
            </a:pPr>
            <a:r>
              <a:rPr lang="en-US" dirty="0" smtClean="0"/>
              <a:t>   Nerve to </a:t>
            </a:r>
            <a:r>
              <a:rPr lang="en-US" dirty="0" err="1" smtClean="0"/>
              <a:t>quadratus</a:t>
            </a:r>
            <a:r>
              <a:rPr lang="en-US" dirty="0" smtClean="0"/>
              <a:t> femoris.</a:t>
            </a:r>
          </a:p>
          <a:p>
            <a:pPr algn="l">
              <a:lnSpc>
                <a:spcPct val="8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80000"/>
              </a:lnSpc>
              <a:buNone/>
              <a:defRPr/>
            </a:pPr>
            <a:r>
              <a:rPr lang="en-US" dirty="0" smtClean="0"/>
              <a:t>Lateral rotator of the hip joint.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f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42976" y="5072074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Lucida Calligraphy" pitchFamily="66" charset="0"/>
              </a:rPr>
              <a:t>Inferior </a:t>
            </a:r>
            <a:br>
              <a:rPr lang="en-US" sz="3600" dirty="0" smtClean="0">
                <a:solidFill>
                  <a:schemeClr val="bg1"/>
                </a:solidFill>
                <a:latin typeface="Lucida Calligraphy" pitchFamily="66" charset="0"/>
              </a:rPr>
            </a:br>
            <a:r>
              <a:rPr lang="en-US" sz="3600" dirty="0" err="1" smtClean="0">
                <a:solidFill>
                  <a:schemeClr val="bg1"/>
                </a:solidFill>
                <a:latin typeface="Lucida Calligraphy" pitchFamily="66" charset="0"/>
              </a:rPr>
              <a:t>gemellus</a:t>
            </a:r>
            <a:r>
              <a:rPr lang="en-US" sz="3600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endParaRPr lang="ar-EG" sz="36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-928726" y="3714752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Obturator </a:t>
            </a:r>
          </a:p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internus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 rot="3284578">
            <a:off x="3757568" y="3216245"/>
            <a:ext cx="335388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4786314" y="414338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Gemellus Superior Muscle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5043510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  <a:defRPr/>
            </a:pPr>
            <a:r>
              <a:rPr lang="en-US" dirty="0" smtClean="0"/>
              <a:t>   Spine of </a:t>
            </a:r>
            <a:r>
              <a:rPr lang="en-US" dirty="0" err="1" smtClean="0"/>
              <a:t>ischium</a:t>
            </a:r>
            <a:r>
              <a:rPr lang="en-US" dirty="0" smtClean="0"/>
              <a:t>.</a:t>
            </a:r>
          </a:p>
          <a:p>
            <a:pPr algn="l">
              <a:lnSpc>
                <a:spcPct val="9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  <a:defRPr/>
            </a:pPr>
            <a:r>
              <a:rPr lang="en-US" dirty="0" smtClean="0"/>
              <a:t>   Tendon of </a:t>
            </a:r>
            <a:r>
              <a:rPr lang="en-US" dirty="0" err="1" smtClean="0"/>
              <a:t>obturator</a:t>
            </a:r>
            <a:r>
              <a:rPr lang="en-US" dirty="0" smtClean="0"/>
              <a:t> internus muscle.</a:t>
            </a:r>
          </a:p>
          <a:p>
            <a:pPr algn="l">
              <a:lnSpc>
                <a:spcPct val="90000"/>
              </a:lnSpc>
              <a:buNone/>
              <a:defRPr/>
            </a:pPr>
            <a:endParaRPr lang="en-US" b="1" u="sng" dirty="0" smtClean="0"/>
          </a:p>
          <a:p>
            <a:pPr algn="l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  <a:defRPr/>
            </a:pPr>
            <a:r>
              <a:rPr lang="en-US" dirty="0" smtClean="0"/>
              <a:t>   Nerve to </a:t>
            </a:r>
            <a:r>
              <a:rPr lang="en-US" dirty="0" err="1" smtClean="0"/>
              <a:t>obturator</a:t>
            </a:r>
            <a:r>
              <a:rPr lang="en-US" dirty="0" smtClean="0"/>
              <a:t> internus.</a:t>
            </a:r>
          </a:p>
          <a:p>
            <a:pPr algn="l">
              <a:lnSpc>
                <a:spcPct val="9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90000"/>
              </a:lnSpc>
              <a:buNone/>
              <a:defRPr/>
            </a:pPr>
            <a:r>
              <a:rPr lang="en-US" dirty="0" smtClean="0"/>
              <a:t>Lateral rotator of the hip joint.</a:t>
            </a:r>
          </a:p>
          <a:p>
            <a:pPr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pero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1143040" y="24288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Superior </a:t>
            </a:r>
            <a:b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</a:br>
            <a:r>
              <a:rPr lang="en-US" sz="3200" dirty="0" err="1" smtClean="0">
                <a:solidFill>
                  <a:schemeClr val="bg1"/>
                </a:solidFill>
                <a:latin typeface="Lucida Calligraphy" pitchFamily="66" charset="0"/>
              </a:rPr>
              <a:t>gemellus</a:t>
            </a: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(cut) </a:t>
            </a:r>
            <a:endParaRPr lang="ar-EG" sz="32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428860" y="3929066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Obturator</a:t>
            </a:r>
          </a:p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 internus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786182" y="3000372"/>
            <a:ext cx="1121284" cy="357190"/>
          </a:xfrm>
          <a:prstGeom prst="rightArrow">
            <a:avLst>
              <a:gd name="adj1" fmla="val 418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5500694" y="3214686"/>
            <a:ext cx="214314" cy="6926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latin typeface="Lucida Calligraphy" pitchFamily="66" charset="0"/>
              </a:rPr>
              <a:t>Piriformis Muscle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5043510"/>
          </a:xfrm>
        </p:spPr>
        <p:txBody>
          <a:bodyPr>
            <a:normAutofit fontScale="77500" lnSpcReduction="20000"/>
          </a:bodyPr>
          <a:lstStyle/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endParaRPr lang="ar-EG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dirty="0" smtClean="0"/>
              <a:t>   Anterior surface of 2</a:t>
            </a:r>
            <a:r>
              <a:rPr lang="en-US" baseline="30000" dirty="0" smtClean="0"/>
              <a:t>nd</a:t>
            </a:r>
            <a:r>
              <a:rPr lang="en-US" dirty="0" smtClean="0"/>
              <a:t>,3</a:t>
            </a:r>
            <a:r>
              <a:rPr lang="en-US" baseline="30000" dirty="0" smtClean="0"/>
              <a:t>rd</a:t>
            </a:r>
            <a:r>
              <a:rPr lang="en-US" dirty="0" smtClean="0"/>
              <a:t> &amp; 4</a:t>
            </a:r>
            <a:r>
              <a:rPr lang="en-US" baseline="30000" dirty="0" smtClean="0"/>
              <a:t>th</a:t>
            </a:r>
            <a:r>
              <a:rPr lang="en-US" dirty="0" smtClean="0"/>
              <a:t> sacral vertebrae within the pelvis.</a:t>
            </a:r>
            <a:endParaRPr lang="ar-EG" dirty="0" smtClean="0"/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buNone/>
              <a:defRPr/>
            </a:pPr>
            <a:r>
              <a:rPr lang="en-US" dirty="0" smtClean="0"/>
              <a:t>   Passes through the greater sciatic foramen &amp; inserted into top of greater trochanter.</a:t>
            </a:r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 rtl="0">
              <a:buNone/>
              <a:defRPr/>
            </a:pPr>
            <a:r>
              <a:rPr lang="en-US" dirty="0" smtClean="0"/>
              <a:t>   Anterior </a:t>
            </a:r>
            <a:r>
              <a:rPr lang="en-US" dirty="0" err="1" smtClean="0"/>
              <a:t>rami</a:t>
            </a:r>
            <a:r>
              <a:rPr lang="en-US" dirty="0" smtClean="0"/>
              <a:t> of the 1</a:t>
            </a:r>
            <a:r>
              <a:rPr lang="en-US" baseline="30000" dirty="0" smtClean="0"/>
              <a:t>st </a:t>
            </a:r>
            <a:r>
              <a:rPr lang="en-US" dirty="0" smtClean="0"/>
              <a:t>&amp; 2</a:t>
            </a:r>
            <a:r>
              <a:rPr lang="en-US" baseline="30000" dirty="0" smtClean="0"/>
              <a:t>nd</a:t>
            </a:r>
            <a:r>
              <a:rPr lang="en-US" dirty="0" smtClean="0"/>
              <a:t> sacral nerves.</a:t>
            </a:r>
            <a:endParaRPr lang="ar-EG" dirty="0" smtClean="0"/>
          </a:p>
          <a:p>
            <a:pPr algn="l" rtl="0"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buNone/>
              <a:defRPr/>
            </a:pPr>
            <a:r>
              <a:rPr lang="en-US" dirty="0" smtClean="0"/>
              <a:t>   Lateral rotator of the thigh at the hip joint.</a:t>
            </a:r>
          </a:p>
          <a:p>
            <a:pPr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yr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928858" y="78579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Piriormis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500298" y="1714488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riform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0240"/>
            <a:ext cx="5077320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piriformis-musc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9" y="-1"/>
            <a:ext cx="4191424" cy="4651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4_1114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1928858" y="71435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Rectus femoris</a:t>
            </a:r>
            <a:endParaRPr kumimoji="0" lang="ar-EG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285984" y="1500174"/>
            <a:ext cx="484632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-428660" y="52149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Vastus medialis</a:t>
            </a:r>
            <a:endParaRPr kumimoji="0" lang="ar-EG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071802" y="421481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500298" y="121442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Vastus lateralis</a:t>
            </a:r>
            <a:endParaRPr kumimoji="0" lang="ar-EG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8" name="Left Arrow 7"/>
          <p:cNvSpPr/>
          <p:nvPr/>
        </p:nvSpPr>
        <p:spPr>
          <a:xfrm rot="19901474">
            <a:off x="3867382" y="2018300"/>
            <a:ext cx="1424745" cy="5687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Quadratus femoris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 Lateral border of ischial tuberosity.</a:t>
            </a:r>
          </a:p>
          <a:p>
            <a:pPr algn="l" rtl="0">
              <a:lnSpc>
                <a:spcPct val="80000"/>
              </a:lnSpc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 Quadrate tubercle of the intertrochanteric crest of the femur.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latin typeface="Lucida Calligraphy" pitchFamily="66" charset="0"/>
              </a:rPr>
              <a:t>      </a:t>
            </a:r>
            <a:r>
              <a:rPr lang="en-US" dirty="0" smtClean="0"/>
              <a:t>Nerve to </a:t>
            </a:r>
            <a:r>
              <a:rPr lang="en-US" dirty="0" err="1" smtClean="0"/>
              <a:t>quadratus</a:t>
            </a:r>
            <a:r>
              <a:rPr lang="en-US" dirty="0" smtClean="0"/>
              <a:t> femoris.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b="1" u="sng" dirty="0" smtClean="0">
                <a:latin typeface="Lucida Calligraphy" pitchFamily="66" charset="0"/>
              </a:rPr>
              <a:t>Action</a:t>
            </a:r>
            <a:r>
              <a:rPr lang="en-US" b="1" dirty="0" smtClean="0"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       Lateral rotation of the thigh at the hip joint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000164" y="128586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Quadratus femoris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071934" y="2214554"/>
            <a:ext cx="42862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ipmuspic18final_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3" y="0"/>
            <a:ext cx="904708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Gluteus maximus 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928670"/>
            <a:ext cx="8358246" cy="5643602"/>
          </a:xfrm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Outer surface of the ilium behind the posterior gluteal line.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Adjacent posterior surface of sacrum &amp; cocyx.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Sacrotuberous ligament.</a:t>
            </a:r>
          </a:p>
          <a:p>
            <a:pPr algn="l" rtl="0">
              <a:buNone/>
              <a:defRPr/>
            </a:pPr>
            <a:r>
              <a:rPr lang="en-US" sz="3600" b="1" u="sng" dirty="0" smtClean="0">
                <a:latin typeface="Lucida Calligraphy" pitchFamily="66" charset="0"/>
              </a:rPr>
              <a:t>Insertion:</a:t>
            </a: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dirty="0" smtClean="0"/>
              <a:t>The majority of  the fibers are inserted into the iliotibial tract.</a:t>
            </a:r>
          </a:p>
          <a:p>
            <a:pPr algn="l" rtl="0">
              <a:defRPr/>
            </a:pPr>
            <a:r>
              <a:rPr lang="en-US" dirty="0" smtClean="0"/>
              <a:t>Some of the deeper fibers are inserted into</a:t>
            </a:r>
          </a:p>
          <a:p>
            <a:pPr algn="l" rtl="0">
              <a:buNone/>
              <a:defRPr/>
            </a:pPr>
            <a:r>
              <a:rPr lang="en-US" dirty="0" smtClean="0"/>
              <a:t>the gluteal tuberosity of the femur.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571480"/>
            <a:ext cx="8401080" cy="5554683"/>
          </a:xfrm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Inferior gluteal nerve.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/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Extension &amp; lateral rotation of the hip.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Maintain knee joint Extension through the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iliotibial tract.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 smtClean="0"/>
              <a:t>Extensor of the trunk on the thigh (raising trunk from sitting or stooping position).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x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928990" y="21431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Gluteus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maximus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Right Arrow 3"/>
          <p:cNvSpPr/>
          <p:nvPr/>
        </p:nvSpPr>
        <p:spPr>
          <a:xfrm rot="20943631">
            <a:off x="2451634" y="2337931"/>
            <a:ext cx="575637" cy="295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tlas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429744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Gluteus_maxim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0"/>
            <a:ext cx="492919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Islam\Desktop\SALWA\ANATOMY ATLAS PICTURES\FOOT&amp; LOW.LIMB 692-795\705.bmp"/>
          <p:cNvPicPr>
            <a:picLocks noChangeAspect="1" noChangeArrowheads="1"/>
          </p:cNvPicPr>
          <p:nvPr/>
        </p:nvPicPr>
        <p:blipFill>
          <a:blip r:embed="rId2"/>
          <a:srcRect l="10152" r="12495"/>
          <a:stretch>
            <a:fillRect/>
          </a:stretch>
        </p:blipFill>
        <p:spPr bwMode="auto">
          <a:xfrm>
            <a:off x="1428728" y="0"/>
            <a:ext cx="673330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74720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Gluteus medius 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85720" y="1000084"/>
            <a:ext cx="8643998" cy="5857916"/>
          </a:xfrm>
        </p:spPr>
        <p:txBody>
          <a:bodyPr>
            <a:normAutofit fontScale="92500" lnSpcReduction="10000"/>
          </a:bodyPr>
          <a:lstStyle/>
          <a:p>
            <a:pPr algn="l" rtl="0">
              <a:buNone/>
              <a:defRPr/>
            </a:pPr>
            <a:r>
              <a:rPr lang="en-US" sz="2800" u="sng" dirty="0" smtClean="0">
                <a:latin typeface="Lucida Calligraphy" pitchFamily="66" charset="0"/>
              </a:rPr>
              <a:t>Origin:</a:t>
            </a:r>
          </a:p>
          <a:p>
            <a:pPr algn="l" rtl="0">
              <a:buNone/>
              <a:defRPr/>
            </a:pPr>
            <a:r>
              <a:rPr lang="en-US" dirty="0" smtClean="0"/>
              <a:t>Outer surface of the Ilium between iliac crest</a:t>
            </a:r>
          </a:p>
          <a:p>
            <a:pPr algn="l" rtl="0">
              <a:buNone/>
              <a:defRPr/>
            </a:pPr>
            <a:r>
              <a:rPr lang="en-US" dirty="0" smtClean="0"/>
              <a:t>Above, posterior gluteal line behind &amp; middle</a:t>
            </a:r>
          </a:p>
          <a:p>
            <a:pPr algn="l" rtl="0">
              <a:buNone/>
              <a:defRPr/>
            </a:pPr>
            <a:r>
              <a:rPr lang="en-US" dirty="0" smtClean="0"/>
              <a:t>gluteal line below. 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u="sng" dirty="0" smtClean="0">
                <a:latin typeface="Lucida Calligraphy" pitchFamily="66" charset="0"/>
              </a:rPr>
              <a:t>Insertion:</a:t>
            </a:r>
            <a:r>
              <a:rPr lang="en-US" b="1" u="sng" dirty="0" smtClean="0"/>
              <a:t> </a:t>
            </a:r>
            <a:r>
              <a:rPr lang="en-US" dirty="0" smtClean="0"/>
              <a:t>Lateral surface of greater trochanter.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u="sng" dirty="0" smtClean="0">
                <a:latin typeface="Lucida Calligraphy" pitchFamily="66" charset="0"/>
              </a:rPr>
              <a:t>Nerve Supply: </a:t>
            </a:r>
            <a:r>
              <a:rPr lang="en-US" dirty="0" smtClean="0"/>
              <a:t>Superior gluteal nerve.</a:t>
            </a:r>
            <a:endParaRPr lang="ar-EG" dirty="0" smtClean="0"/>
          </a:p>
          <a:p>
            <a:pPr algn="l" rtl="0">
              <a:lnSpc>
                <a:spcPct val="80000"/>
              </a:lnSpc>
              <a:buNone/>
              <a:defRPr/>
            </a:pPr>
            <a:endParaRPr lang="en-US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Together with gluteus minimus &amp; tensor fascia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 lata causes abduction of the hip joint.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The anterior fibers medially rotate the thigh.</a:t>
            </a:r>
          </a:p>
          <a:p>
            <a:pPr algn="l" rtl="0">
              <a:buNone/>
              <a:defRPr/>
            </a:pP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14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14478" y="135729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Gluteus medius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928926" y="2285992"/>
            <a:ext cx="357190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ct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4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5852" y="100010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Rectus femoris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192880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luteus_medi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luteusmediu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0"/>
            <a:ext cx="73900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46158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Gluteus minimus 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86478"/>
          </a:xfrm>
        </p:spPr>
        <p:txBody>
          <a:bodyPr>
            <a:normAutofit fontScale="85000" lnSpcReduction="20000"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Origin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 Fan shaped muscle arises from the outer surface of ilium between middle &amp; inferior gluteal lines.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/>
              <a:t>  Anterior surface of greater trochanter.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Superior gluteal nerve.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dirty="0" smtClean="0"/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latin typeface="Lucida Calligraphy" pitchFamily="66" charset="0"/>
              </a:rPr>
              <a:t>Action: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Abduction of the </a:t>
            </a:r>
            <a:r>
              <a:rPr lang="en-US" dirty="0" err="1" smtClean="0"/>
              <a:t>hipjoint</a:t>
            </a:r>
            <a:r>
              <a:rPr lang="en-US" dirty="0" smtClean="0"/>
              <a:t> (together with gluteus medius &amp; tensor fascia lata).</a:t>
            </a:r>
            <a:r>
              <a:rPr lang="ar-EG" dirty="0" smtClean="0"/>
              <a:t>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During walking the  three muscles contract &amp; steady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/>
              <a:t>the pelvis on lower limb.</a:t>
            </a:r>
            <a:endParaRPr lang="ar-EG" dirty="0" smtClean="0"/>
          </a:p>
          <a:p>
            <a:pPr algn="l" rtl="0">
              <a:lnSpc>
                <a:spcPct val="80000"/>
              </a:lnSpc>
              <a:defRPr/>
            </a:pPr>
            <a:r>
              <a:rPr lang="en-US" dirty="0" smtClean="0"/>
              <a:t>Anterior </a:t>
            </a:r>
            <a:r>
              <a:rPr lang="en-US" dirty="0" err="1" smtClean="0"/>
              <a:t>fibres</a:t>
            </a:r>
            <a:r>
              <a:rPr lang="en-US" dirty="0" smtClean="0"/>
              <a:t> medially rotate the thigh.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n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28794" y="57150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Gluteus minimus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072066" y="4643446"/>
            <a:ext cx="571504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tlas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43372" cy="6905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GluteusMinimu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166" y="1357298"/>
            <a:ext cx="5015834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sciatic ner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15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5852" y="507207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Iliotibial tract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429124" y="3929066"/>
            <a:ext cx="642942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scialat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2000232" y="464344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Iliotibial tract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715008" y="3357562"/>
            <a:ext cx="500066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17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714412" y="142873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Sciatic nerve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20932751">
            <a:off x="3890543" y="2348163"/>
            <a:ext cx="419448" cy="1276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7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5852" y="1"/>
            <a:ext cx="63537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Rectus femoris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Origin :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Straight head :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smtClean="0"/>
              <a:t>anterior inferior illiac spine .</a:t>
            </a:r>
          </a:p>
          <a:p>
            <a:pPr algn="l">
              <a:buNone/>
            </a:pPr>
            <a:endParaRPr lang="en-US" u="sng" dirty="0" smtClean="0"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latin typeface="Lucida Calligraphy" pitchFamily="66" charset="0"/>
              </a:rPr>
              <a:t>Reflected head :</a:t>
            </a:r>
            <a:r>
              <a:rPr lang="en-US" dirty="0" smtClean="0">
                <a:latin typeface="Lucida Calligraphy" pitchFamily="66" charset="0"/>
              </a:rPr>
              <a:t> </a:t>
            </a:r>
            <a:r>
              <a:rPr lang="en-US" dirty="0" smtClean="0"/>
              <a:t>illium above the acetabulum.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09_13230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3071802" y="292893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Sciatic nerve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-3214742" y="442913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Gluteus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medius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-3286180" y="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Gluteus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maximus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6" name="Subtitle 3"/>
          <p:cNvSpPr txBox="1">
            <a:spLocks/>
          </p:cNvSpPr>
          <p:nvPr/>
        </p:nvSpPr>
        <p:spPr>
          <a:xfrm>
            <a:off x="3357554" y="4929198"/>
            <a:ext cx="2185958" cy="857256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Obturator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internus</a:t>
            </a:r>
            <a:endParaRPr kumimoji="0" lang="ar-EG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-1000164" y="4714884"/>
            <a:ext cx="7772400" cy="1470025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Superior </a:t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gemellus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(cut) </a:t>
            </a:r>
            <a:endParaRPr kumimoji="0" lang="ar-EG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2928926" y="457200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Quadratus femoris</a:t>
            </a:r>
            <a:endParaRPr kumimoji="0" lang="ar-EG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1071538" y="2500306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Inferior </a:t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gemellus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  <a:endParaRPr kumimoji="0" lang="ar-EG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-500098" y="2643182"/>
            <a:ext cx="2928958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Piriormis</a:t>
            </a:r>
            <a:endParaRPr kumimoji="0" lang="ar-EG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11" name="Down Arrow 10"/>
          <p:cNvSpPr/>
          <p:nvPr/>
        </p:nvSpPr>
        <p:spPr>
          <a:xfrm rot="2200299">
            <a:off x="4237360" y="3285083"/>
            <a:ext cx="202331" cy="621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Right Arrow 11"/>
          <p:cNvSpPr/>
          <p:nvPr/>
        </p:nvSpPr>
        <p:spPr>
          <a:xfrm rot="2901809">
            <a:off x="1375319" y="1035245"/>
            <a:ext cx="623811" cy="3283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Down Arrow 12"/>
          <p:cNvSpPr/>
          <p:nvPr/>
        </p:nvSpPr>
        <p:spPr>
          <a:xfrm rot="17199118">
            <a:off x="1803043" y="2951136"/>
            <a:ext cx="327622" cy="5779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4" name="Right Arrow 13"/>
          <p:cNvSpPr/>
          <p:nvPr/>
        </p:nvSpPr>
        <p:spPr>
          <a:xfrm rot="20178640">
            <a:off x="1100457" y="4260466"/>
            <a:ext cx="641238" cy="278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5" name="Down Arrow 14"/>
          <p:cNvSpPr/>
          <p:nvPr/>
        </p:nvSpPr>
        <p:spPr>
          <a:xfrm>
            <a:off x="6143636" y="3357562"/>
            <a:ext cx="285752" cy="54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6" name="Left Arrow 15"/>
          <p:cNvSpPr/>
          <p:nvPr/>
        </p:nvSpPr>
        <p:spPr>
          <a:xfrm rot="1241645">
            <a:off x="5113258" y="4324686"/>
            <a:ext cx="659950" cy="2088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7" name="Up Arrow 16"/>
          <p:cNvSpPr/>
          <p:nvPr/>
        </p:nvSpPr>
        <p:spPr>
          <a:xfrm rot="20938910">
            <a:off x="3805067" y="4099957"/>
            <a:ext cx="329763" cy="868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8" name="Right Arrow 17"/>
          <p:cNvSpPr/>
          <p:nvPr/>
        </p:nvSpPr>
        <p:spPr>
          <a:xfrm rot="18684633">
            <a:off x="2910056" y="4313701"/>
            <a:ext cx="781161" cy="3022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229600" cy="1143000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13</a:t>
            </a:r>
            <a:r>
              <a:rPr lang="en-US" u="sng" baseline="30000" dirty="0" smtClean="0">
                <a:latin typeface="Lucida Calligraphy" pitchFamily="66" charset="0"/>
              </a:rPr>
              <a:t>th</a:t>
            </a:r>
            <a:r>
              <a:rPr lang="en-US" u="sng" dirty="0" smtClean="0">
                <a:latin typeface="Lucida Calligraphy" pitchFamily="66" charset="0"/>
              </a:rPr>
              <a:t> section</a:t>
            </a:r>
            <a:endParaRPr lang="ar-EG" u="sn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Islam\Desktop\SALWA\ANATOMY ATLAS PICTURES\FOOT&amp; LOW.LIMB 692-795\751.bmp"/>
          <p:cNvPicPr>
            <a:picLocks noChangeAspect="1" noChangeArrowheads="1"/>
          </p:cNvPicPr>
          <p:nvPr/>
        </p:nvPicPr>
        <p:blipFill>
          <a:blip r:embed="rId2"/>
          <a:srcRect l="6958" t="9299" r="11674"/>
          <a:stretch>
            <a:fillRect/>
          </a:stretch>
        </p:blipFill>
        <p:spPr>
          <a:xfrm>
            <a:off x="1428728" y="0"/>
            <a:ext cx="6643734" cy="685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Peroneus </a:t>
            </a:r>
            <a:r>
              <a:rPr lang="en-US" u="sng" dirty="0" err="1" smtClean="0">
                <a:latin typeface="Lucida Calligraphy" pitchFamily="66" charset="0"/>
              </a:rPr>
              <a:t>brevis</a:t>
            </a:r>
            <a:r>
              <a:rPr lang="en-US" u="sng" dirty="0" smtClean="0">
                <a:latin typeface="Lucida Calligraphy" pitchFamily="66" charset="0"/>
              </a:rPr>
              <a:t> </a:t>
            </a:r>
            <a:endParaRPr lang="ar-EG" u="sng" dirty="0"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5357850"/>
          </a:xfrm>
        </p:spPr>
        <p:txBody>
          <a:bodyPr>
            <a:normAutofit fontScale="92500" lnSpcReduction="20000"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Origin: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	From the lower two thirds of the lateral surface of the fibula. </a:t>
            </a: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    It is overlapped by the </a:t>
            </a:r>
            <a:r>
              <a:rPr lang="en-US" dirty="0" err="1" smtClean="0"/>
              <a:t>peroneus</a:t>
            </a:r>
            <a:r>
              <a:rPr lang="en-US" dirty="0" smtClean="0"/>
              <a:t> longus for the greater part of its extent. 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Insertion: </a:t>
            </a:r>
            <a:endParaRPr lang="en-US" u="sng" dirty="0" smtClean="0">
              <a:latin typeface="Lucida Calligraphy" pitchFamily="66" charset="0"/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	  Its tendon descends deep to the two </a:t>
            </a:r>
            <a:r>
              <a:rPr lang="en-US" dirty="0" err="1" smtClean="0"/>
              <a:t>peroneal</a:t>
            </a:r>
            <a:r>
              <a:rPr lang="en-US" dirty="0" smtClean="0"/>
              <a:t> </a:t>
            </a:r>
            <a:r>
              <a:rPr lang="en-US" dirty="0" err="1" smtClean="0"/>
              <a:t>retinacula</a:t>
            </a:r>
            <a:r>
              <a:rPr lang="en-US" dirty="0" smtClean="0"/>
              <a:t>, behind and then below the lateral </a:t>
            </a:r>
            <a:r>
              <a:rPr lang="en-US" dirty="0" err="1" smtClean="0"/>
              <a:t>malleolus</a:t>
            </a:r>
            <a:r>
              <a:rPr lang="en-US" dirty="0" smtClean="0"/>
              <a:t>. Then, it runs on the lateral surface of the </a:t>
            </a:r>
            <a:r>
              <a:rPr lang="en-US" dirty="0" err="1" smtClean="0"/>
              <a:t>calcaneus</a:t>
            </a:r>
            <a:r>
              <a:rPr lang="en-US" dirty="0" smtClean="0"/>
              <a:t> to be inserted into the </a:t>
            </a:r>
            <a:r>
              <a:rPr lang="en-US" dirty="0" err="1" smtClean="0"/>
              <a:t>tuberosity</a:t>
            </a:r>
            <a:r>
              <a:rPr lang="en-US" dirty="0" smtClean="0"/>
              <a:t> of the base of the fifth metatarsal bone.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l" rtl="0">
              <a:defRPr/>
            </a:pPr>
            <a:r>
              <a:rPr lang="en-US" u="sng" dirty="0" smtClean="0">
                <a:latin typeface="Lucida Calligraphy" pitchFamily="66" charset="0"/>
              </a:rPr>
              <a:t>Nerve supply: </a:t>
            </a:r>
          </a:p>
          <a:p>
            <a:pPr algn="l" rtl="0">
              <a:buNone/>
              <a:defRPr/>
            </a:pPr>
            <a:r>
              <a:rPr lang="en-US" dirty="0" smtClean="0"/>
              <a:t>Musculo-cutaneous nerve. </a:t>
            </a:r>
          </a:p>
          <a:p>
            <a:pPr algn="l" rtl="0">
              <a:defRPr/>
            </a:pPr>
            <a:endParaRPr lang="en-US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u="sng" dirty="0" smtClean="0">
                <a:latin typeface="Lucida Calligraphy" pitchFamily="66" charset="0"/>
              </a:rPr>
              <a:t>Action:</a:t>
            </a:r>
            <a:r>
              <a:rPr lang="en-US" b="1" dirty="0" smtClean="0"/>
              <a:t> 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b="1" dirty="0" smtClean="0"/>
              <a:t>- Plantar flexion of the foot. </a:t>
            </a:r>
            <a:endParaRPr lang="en-US" dirty="0" smtClean="0"/>
          </a:p>
          <a:p>
            <a:pPr algn="l" rtl="0">
              <a:buFont typeface="Wingdings" pitchFamily="2" charset="2"/>
              <a:buNone/>
              <a:defRPr/>
            </a:pPr>
            <a:r>
              <a:rPr lang="en-US" b="1" dirty="0" smtClean="0"/>
              <a:t>- </a:t>
            </a:r>
            <a:r>
              <a:rPr lang="en-US" b="1" dirty="0" err="1" smtClean="0"/>
              <a:t>Eversion</a:t>
            </a:r>
            <a:r>
              <a:rPr lang="en-US" b="1" dirty="0" smtClean="0"/>
              <a:t> of the foot.</a:t>
            </a:r>
            <a:r>
              <a:rPr lang="en-US" i="1" u="sng" dirty="0" smtClean="0"/>
              <a:t> 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411_1101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Peroneus brevis (deep)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500562" y="200024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eroneus_brevis2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"/>
            <a:ext cx="360085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Content Placeholder 3" descr="peroneusbrev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0"/>
            <a:ext cx="31432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teralank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-24275"/>
            <a:ext cx="8715404" cy="688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roneus_long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-4428"/>
            <a:ext cx="7715272" cy="6862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Lucida Calligraphy" pitchFamily="66" charset="0"/>
              </a:rPr>
              <a:t>Peroneus longus</a:t>
            </a:r>
            <a:endParaRPr lang="ar-EG" u="sn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Origin: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dirty="0" smtClean="0">
              <a:solidFill>
                <a:srgbClr val="C00000"/>
              </a:solidFill>
            </a:endParaRPr>
          </a:p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	From the upper two thirds of the lateral surface of the fibula. </a:t>
            </a:r>
          </a:p>
          <a:p>
            <a:pPr algn="l" rtl="0">
              <a:defRPr/>
            </a:pPr>
            <a:endParaRPr lang="en-US" b="1" u="sng" dirty="0" smtClean="0">
              <a:latin typeface="Lucida Calligraphy" pitchFamily="66" charset="0"/>
            </a:endParaRPr>
          </a:p>
          <a:p>
            <a:pPr algn="l" rtl="0">
              <a:defRPr/>
            </a:pPr>
            <a:r>
              <a:rPr lang="en-US" b="1" u="sng" dirty="0" smtClean="0">
                <a:latin typeface="Lucida Calligraphy" pitchFamily="66" charset="0"/>
              </a:rPr>
              <a:t>Insertion: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rgbClr val="002060"/>
                </a:solidFill>
              </a:rPr>
              <a:t>    </a:t>
            </a:r>
            <a:r>
              <a:rPr lang="en-US" dirty="0" smtClean="0"/>
              <a:t>Its tendon passes deep to the two </a:t>
            </a:r>
            <a:r>
              <a:rPr lang="en-US" dirty="0" err="1" smtClean="0"/>
              <a:t>peroneal</a:t>
            </a:r>
            <a:r>
              <a:rPr lang="en-US" dirty="0" smtClean="0"/>
              <a:t> </a:t>
            </a:r>
            <a:r>
              <a:rPr lang="en-US" dirty="0" err="1" smtClean="0"/>
              <a:t>retinacula</a:t>
            </a:r>
            <a:r>
              <a:rPr lang="en-US" dirty="0" smtClean="0"/>
              <a:t>,  behind and then below the lateral </a:t>
            </a:r>
            <a:r>
              <a:rPr lang="en-US" dirty="0" err="1" smtClean="0"/>
              <a:t>malleolus</a:t>
            </a:r>
            <a:r>
              <a:rPr lang="en-US" dirty="0" smtClean="0"/>
              <a:t>. The tendon runs on the lateral surface of the </a:t>
            </a:r>
            <a:r>
              <a:rPr lang="en-US" dirty="0" err="1" smtClean="0"/>
              <a:t>calcaneus</a:t>
            </a:r>
            <a:r>
              <a:rPr lang="en-US" dirty="0" smtClean="0"/>
              <a:t> to reach the sole of the foot and runs in the groove on the plantar surface of the </a:t>
            </a:r>
            <a:r>
              <a:rPr lang="en-US" dirty="0" err="1" smtClean="0"/>
              <a:t>cuboid</a:t>
            </a:r>
            <a:r>
              <a:rPr lang="en-US" dirty="0" smtClean="0"/>
              <a:t> bone.</a:t>
            </a:r>
            <a:r>
              <a:rPr lang="en-US" i="1" u="sng" dirty="0" smtClean="0"/>
              <a:t> </a:t>
            </a:r>
            <a:r>
              <a:rPr lang="en-US" dirty="0" smtClean="0"/>
              <a:t>The tendon is inserted into the base of the first metatarsal bone and the adjoining of the medial cuneiform bone. 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2763</Words>
  <Application>Microsoft Office PowerPoint</Application>
  <PresentationFormat>On-screen Show (4:3)</PresentationFormat>
  <Paragraphs>636</Paragraphs>
  <Slides>213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213</vt:i4>
      </vt:variant>
    </vt:vector>
  </HeadingPairs>
  <TitlesOfParts>
    <vt:vector size="214" baseType="lpstr">
      <vt:lpstr>Office Theme</vt:lpstr>
      <vt:lpstr>Lower limb :D </vt:lpstr>
      <vt:lpstr>Anterior compartment </vt:lpstr>
      <vt:lpstr>Slide 3</vt:lpstr>
      <vt:lpstr>sartorius</vt:lpstr>
      <vt:lpstr>Slide 5</vt:lpstr>
      <vt:lpstr>Sartorius </vt:lpstr>
      <vt:lpstr>Slide 7</vt:lpstr>
      <vt:lpstr>Rectus femoris</vt:lpstr>
      <vt:lpstr>Rectus femoris </vt:lpstr>
      <vt:lpstr>     shiny))Vastus intermedius </vt:lpstr>
      <vt:lpstr>Vastus intermedius</vt:lpstr>
      <vt:lpstr>Vastus medialis</vt:lpstr>
      <vt:lpstr>Vastus medialis</vt:lpstr>
      <vt:lpstr>Vastus lateralis</vt:lpstr>
      <vt:lpstr>Vastus lateralis </vt:lpstr>
      <vt:lpstr>Quadriceps femoris</vt:lpstr>
      <vt:lpstr>Slide 17</vt:lpstr>
      <vt:lpstr>Medial compartment of the  :thigh</vt:lpstr>
      <vt:lpstr>Adductor longus</vt:lpstr>
      <vt:lpstr>Adductor longus </vt:lpstr>
      <vt:lpstr>Adductor  brevis</vt:lpstr>
      <vt:lpstr>Adductor brevis</vt:lpstr>
      <vt:lpstr>Adductor magnus</vt:lpstr>
      <vt:lpstr>Slide 24</vt:lpstr>
      <vt:lpstr>Slide 25</vt:lpstr>
      <vt:lpstr>Adductor magnus</vt:lpstr>
      <vt:lpstr>Slide 27</vt:lpstr>
      <vt:lpstr>gracilis</vt:lpstr>
      <vt:lpstr>Gracilis </vt:lpstr>
      <vt:lpstr>Femoral triangle</vt:lpstr>
      <vt:lpstr>sartorius</vt:lpstr>
      <vt:lpstr>Slide 32</vt:lpstr>
      <vt:lpstr>          Femoral triangle </vt:lpstr>
      <vt:lpstr>Pectineus</vt:lpstr>
      <vt:lpstr>12th Section </vt:lpstr>
      <vt:lpstr>Slide 36</vt:lpstr>
      <vt:lpstr>Tensor fascia lata</vt:lpstr>
      <vt:lpstr>Slide 38</vt:lpstr>
      <vt:lpstr>Slide 39</vt:lpstr>
      <vt:lpstr>Biceps femoris</vt:lpstr>
      <vt:lpstr>Long head of biceps femoris</vt:lpstr>
      <vt:lpstr>Long head of biceps  femoris</vt:lpstr>
      <vt:lpstr>Semitendinosus muscle</vt:lpstr>
      <vt:lpstr>Slide 44</vt:lpstr>
      <vt:lpstr>Semimembranosus muscle</vt:lpstr>
      <vt:lpstr>Slide 46</vt:lpstr>
      <vt:lpstr>Semimembrinosus</vt:lpstr>
      <vt:lpstr>Slide 48</vt:lpstr>
      <vt:lpstr>Slide 49</vt:lpstr>
      <vt:lpstr>Slide 50</vt:lpstr>
      <vt:lpstr>Slide 51</vt:lpstr>
      <vt:lpstr>Popliteal fossa</vt:lpstr>
      <vt:lpstr>Slide 53</vt:lpstr>
      <vt:lpstr>Popliteal fossa </vt:lpstr>
      <vt:lpstr>Semimembrinosus   &amp; semitendinosis</vt:lpstr>
      <vt:lpstr>plantaris</vt:lpstr>
      <vt:lpstr>Contents of popliteal fossa</vt:lpstr>
      <vt:lpstr>Tibial nerve</vt:lpstr>
      <vt:lpstr>Slide 59</vt:lpstr>
      <vt:lpstr>Slide 60</vt:lpstr>
      <vt:lpstr>Obturator internus</vt:lpstr>
      <vt:lpstr>Obturator internus</vt:lpstr>
      <vt:lpstr>Gemellus Inferior Muscle</vt:lpstr>
      <vt:lpstr>Inferior  gemellus </vt:lpstr>
      <vt:lpstr>Gemellus Superior Muscle</vt:lpstr>
      <vt:lpstr>Superior  gemellus (cut) </vt:lpstr>
      <vt:lpstr>Piriformis Muscle</vt:lpstr>
      <vt:lpstr>Piriormis</vt:lpstr>
      <vt:lpstr>Slide 69</vt:lpstr>
      <vt:lpstr>Quadratus femoris</vt:lpstr>
      <vt:lpstr>Quadratus femoris</vt:lpstr>
      <vt:lpstr>Slide 72</vt:lpstr>
      <vt:lpstr>Gluteus maximus </vt:lpstr>
      <vt:lpstr>Slide 74</vt:lpstr>
      <vt:lpstr>Gluteus  maximus</vt:lpstr>
      <vt:lpstr>Slide 76</vt:lpstr>
      <vt:lpstr>Slide 77</vt:lpstr>
      <vt:lpstr>Gluteus medius </vt:lpstr>
      <vt:lpstr>Gluteus medius</vt:lpstr>
      <vt:lpstr>Slide 80</vt:lpstr>
      <vt:lpstr>Slide 81</vt:lpstr>
      <vt:lpstr>Gluteus minimus </vt:lpstr>
      <vt:lpstr>Gluteus minimus </vt:lpstr>
      <vt:lpstr>Slide 84</vt:lpstr>
      <vt:lpstr>Slide 85</vt:lpstr>
      <vt:lpstr>Iliotibial tract </vt:lpstr>
      <vt:lpstr>Slide 87</vt:lpstr>
      <vt:lpstr>Sciatic nerve</vt:lpstr>
      <vt:lpstr>Slide 89</vt:lpstr>
      <vt:lpstr>Slide 90</vt:lpstr>
      <vt:lpstr>13th section</vt:lpstr>
      <vt:lpstr>Slide 92</vt:lpstr>
      <vt:lpstr>Peroneus brevis </vt:lpstr>
      <vt:lpstr>Slide 94</vt:lpstr>
      <vt:lpstr>Peroneus brevis (deep) </vt:lpstr>
      <vt:lpstr>Slide 96</vt:lpstr>
      <vt:lpstr>Slide 97</vt:lpstr>
      <vt:lpstr>Slide 98</vt:lpstr>
      <vt:lpstr>Peroneus longus</vt:lpstr>
      <vt:lpstr>Slide 100</vt:lpstr>
      <vt:lpstr>Slide 101</vt:lpstr>
      <vt:lpstr>Peroneus longus</vt:lpstr>
      <vt:lpstr>Slide 103</vt:lpstr>
      <vt:lpstr>Slide 104</vt:lpstr>
      <vt:lpstr>Tibialis anterior </vt:lpstr>
      <vt:lpstr>Tibialis anterior</vt:lpstr>
      <vt:lpstr>Slide 107</vt:lpstr>
      <vt:lpstr>Slide 108</vt:lpstr>
      <vt:lpstr>Slide 109</vt:lpstr>
      <vt:lpstr>Extensor hallucis longus</vt:lpstr>
      <vt:lpstr>Extensor hallucis longus</vt:lpstr>
      <vt:lpstr>Slide 112</vt:lpstr>
      <vt:lpstr>Slide 113</vt:lpstr>
      <vt:lpstr>Extensor digitorum longus</vt:lpstr>
      <vt:lpstr>Extensor digitorum longus</vt:lpstr>
      <vt:lpstr>Slide 116</vt:lpstr>
      <vt:lpstr>Slide 117</vt:lpstr>
      <vt:lpstr>Anterior tibial  nerve </vt:lpstr>
      <vt:lpstr>Anterior tibial vessels </vt:lpstr>
      <vt:lpstr>Slide 120</vt:lpstr>
      <vt:lpstr>Slide 121</vt:lpstr>
      <vt:lpstr>Slide 122</vt:lpstr>
      <vt:lpstr>Peroneus tertius</vt:lpstr>
      <vt:lpstr>Peroneus tertius</vt:lpstr>
      <vt:lpstr>Slide 125</vt:lpstr>
      <vt:lpstr>Slide 126</vt:lpstr>
      <vt:lpstr>musculocutaneous nerve</vt:lpstr>
      <vt:lpstr>Slide 128</vt:lpstr>
      <vt:lpstr>Slide 129</vt:lpstr>
      <vt:lpstr>14th section </vt:lpstr>
      <vt:lpstr>Slide 131</vt:lpstr>
      <vt:lpstr>Slide 132</vt:lpstr>
      <vt:lpstr>Slide 133</vt:lpstr>
      <vt:lpstr>Gastrocnemius </vt:lpstr>
      <vt:lpstr>Gastrocnemius </vt:lpstr>
      <vt:lpstr>Tendo calcaneus</vt:lpstr>
      <vt:lpstr>Slide 137</vt:lpstr>
      <vt:lpstr>Slide 138</vt:lpstr>
      <vt:lpstr>Slide 139</vt:lpstr>
      <vt:lpstr>Plantaris </vt:lpstr>
      <vt:lpstr>Plantaris </vt:lpstr>
      <vt:lpstr>Slide 142</vt:lpstr>
      <vt:lpstr>Soleus </vt:lpstr>
      <vt:lpstr>Soleus </vt:lpstr>
      <vt:lpstr>Soleus </vt:lpstr>
      <vt:lpstr>Slide 146</vt:lpstr>
      <vt:lpstr>Deep muscles </vt:lpstr>
      <vt:lpstr>Slide 148</vt:lpstr>
      <vt:lpstr>Popliteus </vt:lpstr>
      <vt:lpstr>Slide 150</vt:lpstr>
      <vt:lpstr>Popliteus (shiny )</vt:lpstr>
      <vt:lpstr>Tibialis posterior </vt:lpstr>
      <vt:lpstr>Slide 153</vt:lpstr>
      <vt:lpstr>Tibialis posterior (tom)  </vt:lpstr>
      <vt:lpstr>Slide 155</vt:lpstr>
      <vt:lpstr>Flexor digitorum longus</vt:lpstr>
      <vt:lpstr>Slide 157</vt:lpstr>
      <vt:lpstr>Flexor digitorum longus </vt:lpstr>
      <vt:lpstr>Slide 159</vt:lpstr>
      <vt:lpstr>Slide 160</vt:lpstr>
      <vt:lpstr>Slide 161</vt:lpstr>
      <vt:lpstr>Posterior tibial vessels </vt:lpstr>
      <vt:lpstr>Slide 163</vt:lpstr>
      <vt:lpstr>Slide 164</vt:lpstr>
      <vt:lpstr>Slide 165</vt:lpstr>
      <vt:lpstr>Slide 166</vt:lpstr>
      <vt:lpstr>Flexor hallucis longus </vt:lpstr>
      <vt:lpstr>Flexor hallucis longus</vt:lpstr>
      <vt:lpstr>Slide 169</vt:lpstr>
      <vt:lpstr>(1)</vt:lpstr>
      <vt:lpstr>Slide 171</vt:lpstr>
      <vt:lpstr>15th section </vt:lpstr>
      <vt:lpstr>Abductor hallucis</vt:lpstr>
      <vt:lpstr>Adductor digiti minimi</vt:lpstr>
      <vt:lpstr>Adductor hallucis</vt:lpstr>
      <vt:lpstr>Flexor digitorum longus  (between its tendons there is  lumbericals) </vt:lpstr>
      <vt:lpstr>Flexor digiti minimi brevis </vt:lpstr>
      <vt:lpstr>Flexor digitorum accessorius</vt:lpstr>
      <vt:lpstr>Flexor digitorum brevis</vt:lpstr>
      <vt:lpstr>Slide 180</vt:lpstr>
      <vt:lpstr>Flexor digitorum  longus</vt:lpstr>
      <vt:lpstr>Flexor  hallucis  brevis</vt:lpstr>
      <vt:lpstr>Slide 183</vt:lpstr>
      <vt:lpstr>Flexor  hallucis  longus </vt:lpstr>
      <vt:lpstr>planter  aponeurosis</vt:lpstr>
      <vt:lpstr>Slide 186</vt:lpstr>
      <vt:lpstr>Slide 187</vt:lpstr>
      <vt:lpstr>Slide 188</vt:lpstr>
      <vt:lpstr>Slide 189</vt:lpstr>
      <vt:lpstr>Slide 190</vt:lpstr>
      <vt:lpstr>16th section</vt:lpstr>
      <vt:lpstr>Femoral vein </vt:lpstr>
      <vt:lpstr>Slide 193</vt:lpstr>
      <vt:lpstr>Femoral nerve </vt:lpstr>
      <vt:lpstr>Slide 195</vt:lpstr>
      <vt:lpstr>Slide 196</vt:lpstr>
      <vt:lpstr>Femoral artery </vt:lpstr>
      <vt:lpstr>Anterior tibial vessels (very)</vt:lpstr>
      <vt:lpstr>Slide 199</vt:lpstr>
      <vt:lpstr>Slide 200</vt:lpstr>
      <vt:lpstr>Posterior tibial vessels </vt:lpstr>
      <vt:lpstr>Popliteal vein (superficial)</vt:lpstr>
      <vt:lpstr>Slide 203</vt:lpstr>
      <vt:lpstr>Slide 204</vt:lpstr>
      <vt:lpstr>Sciatic nerve</vt:lpstr>
      <vt:lpstr>Slide 206</vt:lpstr>
      <vt:lpstr>Slide 207</vt:lpstr>
      <vt:lpstr>Slide 208</vt:lpstr>
      <vt:lpstr>Slide 209</vt:lpstr>
      <vt:lpstr>Slide 210</vt:lpstr>
      <vt:lpstr>Slide 211</vt:lpstr>
      <vt:lpstr>Slide 212</vt:lpstr>
      <vt:lpstr>Good luck 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10th section</dc:title>
  <dc:creator>hp</dc:creator>
  <cp:lastModifiedBy>hp</cp:lastModifiedBy>
  <cp:revision>76</cp:revision>
  <dcterms:created xsi:type="dcterms:W3CDTF">2013-04-04T11:58:11Z</dcterms:created>
  <dcterms:modified xsi:type="dcterms:W3CDTF">2013-04-26T02:05:57Z</dcterms:modified>
</cp:coreProperties>
</file>